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60" r:id="rId3"/>
    <p:sldId id="361" r:id="rId4"/>
    <p:sldId id="362" r:id="rId5"/>
    <p:sldId id="363" r:id="rId6"/>
    <p:sldId id="293" r:id="rId7"/>
    <p:sldId id="334" r:id="rId8"/>
    <p:sldId id="335" r:id="rId9"/>
    <p:sldId id="316" r:id="rId10"/>
    <p:sldId id="294" r:id="rId11"/>
    <p:sldId id="314" r:id="rId12"/>
    <p:sldId id="330" r:id="rId13"/>
    <p:sldId id="320" r:id="rId14"/>
    <p:sldId id="332" r:id="rId15"/>
    <p:sldId id="297" r:id="rId16"/>
    <p:sldId id="333" r:id="rId17"/>
    <p:sldId id="292" r:id="rId18"/>
    <p:sldId id="328" r:id="rId19"/>
    <p:sldId id="338" r:id="rId20"/>
    <p:sldId id="336" r:id="rId21"/>
    <p:sldId id="340" r:id="rId22"/>
    <p:sldId id="342" r:id="rId23"/>
    <p:sldId id="337" r:id="rId24"/>
    <p:sldId id="339" r:id="rId25"/>
    <p:sldId id="331" r:id="rId26"/>
    <p:sldId id="341" r:id="rId27"/>
    <p:sldId id="345" r:id="rId28"/>
    <p:sldId id="344" r:id="rId29"/>
    <p:sldId id="349" r:id="rId30"/>
    <p:sldId id="347" r:id="rId31"/>
    <p:sldId id="353" r:id="rId32"/>
    <p:sldId id="354" r:id="rId33"/>
    <p:sldId id="355" r:id="rId34"/>
    <p:sldId id="357" r:id="rId35"/>
    <p:sldId id="367" r:id="rId36"/>
    <p:sldId id="368" r:id="rId37"/>
    <p:sldId id="369" r:id="rId38"/>
    <p:sldId id="370" r:id="rId39"/>
    <p:sldId id="371" r:id="rId40"/>
    <p:sldId id="372" r:id="rId41"/>
    <p:sldId id="373" r:id="rId42"/>
    <p:sldId id="366" r:id="rId43"/>
    <p:sldId id="352" r:id="rId44"/>
    <p:sldId id="359" r:id="rId45"/>
    <p:sldId id="358" r:id="rId46"/>
    <p:sldId id="364" r:id="rId47"/>
    <p:sldId id="348" r:id="rId48"/>
    <p:sldId id="306" r:id="rId49"/>
    <p:sldId id="365" r:id="rId50"/>
    <p:sldId id="317" r:id="rId51"/>
    <p:sldId id="281" r:id="rId52"/>
    <p:sldId id="268" r:id="rId53"/>
    <p:sldId id="282" r:id="rId54"/>
    <p:sldId id="318" r:id="rId55"/>
    <p:sldId id="283" r:id="rId56"/>
    <p:sldId id="288" r:id="rId57"/>
    <p:sldId id="286" r:id="rId58"/>
    <p:sldId id="319" r:id="rId59"/>
    <p:sldId id="327" r:id="rId60"/>
    <p:sldId id="321" r:id="rId61"/>
    <p:sldId id="311" r:id="rId62"/>
    <p:sldId id="312" r:id="rId63"/>
    <p:sldId id="313" r:id="rId64"/>
    <p:sldId id="287" r:id="rId6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FF99"/>
    <a:srgbClr val="FFFF99"/>
    <a:srgbClr val="99FF66"/>
    <a:srgbClr val="FFCC00"/>
    <a:srgbClr val="C0C0C0"/>
    <a:srgbClr val="FF0000"/>
    <a:srgbClr val="F4F4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5838" autoAdjust="0"/>
  </p:normalViewPr>
  <p:slideViewPr>
    <p:cSldViewPr snapToGrid="0">
      <p:cViewPr>
        <p:scale>
          <a:sx n="78" d="100"/>
          <a:sy n="78" d="100"/>
        </p:scale>
        <p:origin x="-1782" y="-54"/>
      </p:cViewPr>
      <p:guideLst>
        <p:guide orient="horz" pos="2160"/>
        <p:guide pos="2880"/>
      </p:guideLst>
    </p:cSldViewPr>
  </p:slideViewPr>
  <p:notesTextViewPr>
    <p:cViewPr>
      <p:scale>
        <a:sx n="150" d="100"/>
        <a:sy n="150" d="100"/>
      </p:scale>
      <p:origin x="0" y="0"/>
    </p:cViewPr>
  </p:notesTextViewPr>
  <p:sorterViewPr>
    <p:cViewPr>
      <p:scale>
        <a:sx n="66" d="100"/>
        <a:sy n="66" d="100"/>
      </p:scale>
      <p:origin x="0" y="33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679556-8FB6-4891-826D-63088516EDCC}"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FF3D7E8-0D7B-47D5-A518-064D524A6496}" type="slidenum">
              <a:rPr lang="it-IT" smtClean="0"/>
              <a:pPr/>
              <a:t>1</a:t>
            </a:fld>
            <a:endParaRPr lang="it-IT"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539145F-BD05-4361-9CCE-FC5C95378D22}" type="slidenum">
              <a:rPr lang="it-IT" smtClean="0"/>
              <a:pPr/>
              <a:t>10</a:t>
            </a:fld>
            <a:endParaRPr lang="it-IT"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B39154F-7C65-46F3-8276-DA2E12992201}" type="slidenum">
              <a:rPr lang="it-IT" smtClean="0"/>
              <a:pPr/>
              <a:t>11</a:t>
            </a:fld>
            <a:endParaRPr lang="it-IT"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12</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13</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14</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2387E5F-5221-468C-A163-DAAB533B7360}" type="slidenum">
              <a:rPr lang="it-IT" smtClean="0"/>
              <a:pPr/>
              <a:t>15</a:t>
            </a:fld>
            <a:endParaRPr lang="it-IT"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16</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6DDF615-B70B-40B1-9B7D-E90756BBBDA1}" type="slidenum">
              <a:rPr lang="it-IT" smtClean="0"/>
              <a:pPr/>
              <a:t>17</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B1348CF-F7C0-44AA-9645-5A9A978EA63B}" type="slidenum">
              <a:rPr lang="it-IT" smtClean="0"/>
              <a:pPr/>
              <a:t>18</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19</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20</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21</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22</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23</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24</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25</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26</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27</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28</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29</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p:spPr>
        <p:txBody>
          <a:bodyPr/>
          <a:lstStyle/>
          <a:p>
            <a:endParaRPr lang="it-IT" smtClean="0"/>
          </a:p>
        </p:txBody>
      </p:sp>
      <p:sp>
        <p:nvSpPr>
          <p:cNvPr id="46084" name="Segnaposto numero diapositiva 3"/>
          <p:cNvSpPr>
            <a:spLocks noGrp="1"/>
          </p:cNvSpPr>
          <p:nvPr>
            <p:ph type="sldNum" sz="quarter" idx="5"/>
          </p:nvPr>
        </p:nvSpPr>
        <p:spPr>
          <a:noFill/>
        </p:spPr>
        <p:txBody>
          <a:bodyPr/>
          <a:lstStyle/>
          <a:p>
            <a:fld id="{658A7B8E-E896-4131-ADCA-9811EF6293CD}"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30</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31</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32</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33</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34</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EC39180-0CF8-40F9-BB6C-EF7728BBA1B1}" type="slidenum">
              <a:rPr lang="it-IT" smtClean="0"/>
              <a:pPr/>
              <a:t>35</a:t>
            </a:fld>
            <a:endParaRPr lang="it-IT"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96A267C-BAA7-41CE-8B0C-AA66CA9718D3}" type="slidenum">
              <a:rPr lang="it-IT" smtClean="0"/>
              <a:pPr/>
              <a:t>36</a:t>
            </a:fld>
            <a:endParaRPr lang="it-IT"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5F39ECC-B81C-4937-ABD8-4E998940C11D}" type="slidenum">
              <a:rPr lang="it-IT" smtClean="0"/>
              <a:pPr/>
              <a:t>37</a:t>
            </a:fld>
            <a:endParaRPr lang="it-IT"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82CB448-8123-4187-84EB-1AF14AFDAEE0}" type="slidenum">
              <a:rPr lang="it-IT" smtClean="0"/>
              <a:pPr/>
              <a:t>38</a:t>
            </a:fld>
            <a:endParaRPr lang="it-IT"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3E9451A-B2D9-4775-A6E5-40509ECB4BF4}" type="slidenum">
              <a:rPr lang="it-IT" smtClean="0"/>
              <a:pPr/>
              <a:t>39</a:t>
            </a:fld>
            <a:endParaRPr lang="it-IT"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ln/>
        </p:spPr>
        <p:txBody>
          <a:bodyPr/>
          <a:lstStyle/>
          <a:p>
            <a:endParaRPr lang="it-IT" smtClean="0"/>
          </a:p>
        </p:txBody>
      </p:sp>
      <p:sp>
        <p:nvSpPr>
          <p:cNvPr id="47108" name="Segnaposto numero diapositiva 3"/>
          <p:cNvSpPr>
            <a:spLocks noGrp="1"/>
          </p:cNvSpPr>
          <p:nvPr>
            <p:ph type="sldNum" sz="quarter" idx="5"/>
          </p:nvPr>
        </p:nvSpPr>
        <p:spPr>
          <a:noFill/>
        </p:spPr>
        <p:txBody>
          <a:bodyPr/>
          <a:lstStyle/>
          <a:p>
            <a:fld id="{1CFA34A8-D08C-45CE-86BB-8C0AF9AF6AA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6163CC8-FDC4-4D34-84C8-2B04A7DF80D5}" type="slidenum">
              <a:rPr lang="it-IT" smtClean="0"/>
              <a:pPr/>
              <a:t>40</a:t>
            </a:fld>
            <a:endParaRPr lang="it-IT"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FED55E-1063-452A-8A3B-A1E5EE1EC13A}" type="slidenum">
              <a:rPr lang="it-IT" smtClean="0"/>
              <a:pPr/>
              <a:t>41</a:t>
            </a:fld>
            <a:endParaRPr lang="it-IT"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This</a:t>
            </a:r>
            <a:r>
              <a:rPr lang="en-US" baseline="0" dirty="0" smtClean="0"/>
              <a:t> is a scheme of Aegis apparatus. The positron source is a twenty-two sodium radioactive isotope, the beta decay emission is moderated and accumulated in a two stages </a:t>
            </a:r>
            <a:r>
              <a:rPr lang="en-US" baseline="0" dirty="0" err="1" smtClean="0"/>
              <a:t>surko</a:t>
            </a:r>
            <a:r>
              <a:rPr lang="en-US" baseline="0" dirty="0" smtClean="0"/>
              <a:t> trap and accumulator, where a buffer gas at low pressure aid the energy degrading of the fast beta emitted positrons. Meanwhile the antiprotons from antiproton decelerator are slowed and stored in the first section of aegis cryostat, in a five </a:t>
            </a:r>
            <a:r>
              <a:rPr lang="en-US" baseline="0" dirty="0" err="1" smtClean="0"/>
              <a:t>tesla</a:t>
            </a:r>
            <a:r>
              <a:rPr lang="en-US" baseline="0" dirty="0" smtClean="0"/>
              <a:t> magnetic field. About one every few hundred seconds the positron bunch, of about ten to eight particles, is guided inside aegis cryostat to make antihydrogen with about ten to five antiprotons. The antiprotons are driven to the second stage of aegis cryostat, at one </a:t>
            </a:r>
            <a:r>
              <a:rPr lang="en-US" baseline="0" dirty="0" err="1" smtClean="0"/>
              <a:t>tesla</a:t>
            </a:r>
            <a:r>
              <a:rPr lang="en-US" baseline="0" dirty="0" smtClean="0"/>
              <a:t>, and cooled up to 0.1 </a:t>
            </a:r>
            <a:r>
              <a:rPr lang="en-US" baseline="0" dirty="0" err="1" smtClean="0"/>
              <a:t>kelvin</a:t>
            </a:r>
            <a:r>
              <a:rPr lang="en-US" baseline="0" dirty="0" smtClean="0"/>
              <a:t>. The positron bunch is shifted off axis, of a small quantity using plasma manipulation techniques and eventually trapped to compress it. Many of this stages are critical and not yet realized by other experiments, in particular the cooling of antiprotons and the off axis guiding and trapping of the positron plasma. </a:t>
            </a:r>
            <a:endParaRPr lang="en-US" dirty="0"/>
          </a:p>
        </p:txBody>
      </p:sp>
      <p:sp>
        <p:nvSpPr>
          <p:cNvPr id="4" name="Segnaposto numero diapositiva 3"/>
          <p:cNvSpPr>
            <a:spLocks noGrp="1"/>
          </p:cNvSpPr>
          <p:nvPr>
            <p:ph type="sldNum" sz="quarter" idx="10"/>
          </p:nvPr>
        </p:nvSpPr>
        <p:spPr/>
        <p:txBody>
          <a:bodyPr/>
          <a:lstStyle/>
          <a:p>
            <a:fld id="{2C893261-90D6-43A6-BF16-F9F08FA8BEF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43</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44</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45</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46</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47</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B2EB5CF-5A5A-42A1-8557-8E5BC48276EF}" type="slidenum">
              <a:rPr lang="it-IT" smtClean="0"/>
              <a:pPr/>
              <a:t>48</a:t>
            </a:fld>
            <a:endParaRPr lang="it-IT" smtClean="0"/>
          </a:p>
        </p:txBody>
      </p:sp>
      <p:sp>
        <p:nvSpPr>
          <p:cNvPr id="40963" name="Rectangle 2"/>
          <p:cNvSpPr>
            <a:spLocks noGrp="1" noRot="1" noChangeAspect="1" noChangeArrowheads="1" noTextEdit="1"/>
          </p:cNvSpPr>
          <p:nvPr>
            <p:ph type="sldImg"/>
          </p:nvPr>
        </p:nvSpPr>
        <p:spPr>
          <a:xfrm>
            <a:off x="1146175" y="685800"/>
            <a:ext cx="4570413" cy="3427413"/>
          </a:xfrm>
          <a:ln/>
        </p:spPr>
      </p:sp>
      <p:sp>
        <p:nvSpPr>
          <p:cNvPr id="40964"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49</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p:spPr>
        <p:txBody>
          <a:bodyPr/>
          <a:lstStyle/>
          <a:p>
            <a:endParaRPr lang="it-IT" smtClean="0"/>
          </a:p>
        </p:txBody>
      </p:sp>
      <p:sp>
        <p:nvSpPr>
          <p:cNvPr id="48132" name="Segnaposto numero diapositiva 3"/>
          <p:cNvSpPr>
            <a:spLocks noGrp="1"/>
          </p:cNvSpPr>
          <p:nvPr>
            <p:ph type="sldNum" sz="quarter" idx="5"/>
          </p:nvPr>
        </p:nvSpPr>
        <p:spPr>
          <a:noFill/>
        </p:spPr>
        <p:txBody>
          <a:bodyPr/>
          <a:lstStyle/>
          <a:p>
            <a:fld id="{860AA4E1-84F7-4C50-998F-30F77EF032DC}"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F35F8A4-265A-4E2C-B0DD-378159A7BE39}" type="slidenum">
              <a:rPr lang="it-IT" smtClean="0"/>
              <a:pPr/>
              <a:t>50</a:t>
            </a:fld>
            <a:endParaRPr lang="it-IT"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01F5289-F919-467D-B21A-CA443E9E1F63}" type="slidenum">
              <a:rPr lang="it-IT" smtClean="0"/>
              <a:pPr/>
              <a:t>51</a:t>
            </a:fld>
            <a:endParaRPr lang="it-IT"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3793CA-F962-413F-A76C-B14679C508CE}" type="slidenum">
              <a:rPr lang="it-IT" smtClean="0"/>
              <a:pPr/>
              <a:t>52</a:t>
            </a:fld>
            <a:endParaRPr lang="it-IT"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5AB23B0-6905-46F6-A5F4-4431CC2ACE57}" type="slidenum">
              <a:rPr lang="it-IT" smtClean="0"/>
              <a:pPr/>
              <a:t>53</a:t>
            </a:fld>
            <a:endParaRPr lang="it-IT"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FB99149-A071-4CCA-91A5-1E11A077C59E}" type="slidenum">
              <a:rPr lang="it-IT" smtClean="0"/>
              <a:pPr/>
              <a:t>54</a:t>
            </a:fld>
            <a:endParaRPr lang="it-IT" smtClean="0"/>
          </a:p>
        </p:txBody>
      </p:sp>
      <p:sp>
        <p:nvSpPr>
          <p:cNvPr id="45059" name="Rectangle 2"/>
          <p:cNvSpPr>
            <a:spLocks noGrp="1" noRot="1" noChangeAspect="1" noChangeArrowheads="1" noTextEdit="1"/>
          </p:cNvSpPr>
          <p:nvPr>
            <p:ph type="sldImg"/>
          </p:nvPr>
        </p:nvSpPr>
        <p:spPr>
          <a:xfrm>
            <a:off x="1146175" y="685800"/>
            <a:ext cx="4570413" cy="3427413"/>
          </a:xfrm>
          <a:ln/>
        </p:spPr>
      </p:sp>
      <p:sp>
        <p:nvSpPr>
          <p:cNvPr id="45060"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69B4035-A02E-476C-86D2-755211A3EE15}" type="slidenum">
              <a:rPr lang="it-IT" smtClean="0"/>
              <a:pPr/>
              <a:t>55</a:t>
            </a:fld>
            <a:endParaRPr lang="it-IT"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152544-9227-47C8-AE9C-005FA7ED5EDD}" type="slidenum">
              <a:rPr lang="it-IT" smtClean="0"/>
              <a:pPr/>
              <a:t>56</a:t>
            </a:fld>
            <a:endParaRPr lang="it-IT"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8CAFDB7-B377-4DBC-9FA1-EBC91E5FBDB6}" type="slidenum">
              <a:rPr lang="it-IT" smtClean="0"/>
              <a:pPr/>
              <a:t>57</a:t>
            </a:fld>
            <a:endParaRPr 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B328D2-0D81-4458-AC30-7CCB4BC43CD5}" type="slidenum">
              <a:rPr lang="it-IT" smtClean="0"/>
              <a:pPr/>
              <a:t>58</a:t>
            </a:fld>
            <a:endParaRPr lang="it-IT"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p:spPr>
        <p:txBody>
          <a:bodyPr/>
          <a:lstStyle/>
          <a:p>
            <a:endParaRPr lang="it-IT" smtClean="0"/>
          </a:p>
        </p:txBody>
      </p:sp>
      <p:sp>
        <p:nvSpPr>
          <p:cNvPr id="51204" name="Segnaposto numero diapositiva 3"/>
          <p:cNvSpPr>
            <a:spLocks noGrp="1"/>
          </p:cNvSpPr>
          <p:nvPr>
            <p:ph type="sldNum" sz="quarter" idx="5"/>
          </p:nvPr>
        </p:nvSpPr>
        <p:spPr>
          <a:noFill/>
        </p:spPr>
        <p:txBody>
          <a:bodyPr/>
          <a:lstStyle/>
          <a:p>
            <a:fld id="{FF17D2C1-E1A9-4CF9-846A-9A950E61A86E}" type="slidenum">
              <a:rPr lang="it-IT" smtClean="0"/>
              <a:pPr/>
              <a:t>59</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5154448-0B59-4F42-B185-BBC97FD2FA70}" type="slidenum">
              <a:rPr lang="it-IT" smtClean="0"/>
              <a:pPr/>
              <a:t>6</a:t>
            </a:fld>
            <a:endParaRPr lang="it-IT"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E7D2AC-ADB9-4EE2-8245-6DDC3A0A7D83}" type="slidenum">
              <a:rPr lang="it-IT" smtClean="0"/>
              <a:pPr/>
              <a:t>60</a:t>
            </a:fld>
            <a:endParaRPr lang="it-IT"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035C097-7484-4B00-B05E-B203CE2E8AEE}" type="slidenum">
              <a:rPr lang="it-IT" smtClean="0"/>
              <a:pPr/>
              <a:t>61</a:t>
            </a:fld>
            <a:endParaRPr lang="it-IT"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DAA0514-3E85-4AF1-AF61-A2D2AAD0D475}" type="slidenum">
              <a:rPr lang="it-IT" smtClean="0"/>
              <a:pPr/>
              <a:t>62</a:t>
            </a:fld>
            <a:endParaRPr lang="it-IT"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CEED63D-8F76-4D6B-BC43-314F47195AA8}" type="slidenum">
              <a:rPr lang="it-IT" smtClean="0"/>
              <a:pPr/>
              <a:t>63</a:t>
            </a:fld>
            <a:endParaRPr lang="it-IT"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5B1EB58-74AD-4BD6-861E-07419E7DCEEC}" type="slidenum">
              <a:rPr lang="it-IT" smtClean="0"/>
              <a:pPr/>
              <a:t>64</a:t>
            </a:fld>
            <a:endParaRPr lang="it-IT"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7</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A0E1D9-EBB1-436B-9D0E-520EBA05D4CB}" type="slidenum">
              <a:rPr lang="it-IT" smtClean="0"/>
              <a:pPr/>
              <a:t>8</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756387C-C5E0-4026-871F-7C3E4BD772B7}" type="slidenum">
              <a:rPr lang="it-IT" smtClean="0"/>
              <a:pPr/>
              <a:t>9</a:t>
            </a:fld>
            <a:endParaRPr lang="it-IT" smtClean="0"/>
          </a:p>
        </p:txBody>
      </p:sp>
      <p:sp>
        <p:nvSpPr>
          <p:cNvPr id="33795" name="Rectangle 2"/>
          <p:cNvSpPr>
            <a:spLocks noGrp="1" noRot="1" noChangeAspect="1" noChangeArrowheads="1" noTextEdit="1"/>
          </p:cNvSpPr>
          <p:nvPr>
            <p:ph type="sldImg"/>
          </p:nvPr>
        </p:nvSpPr>
        <p:spPr>
          <a:xfrm>
            <a:off x="1146175" y="685800"/>
            <a:ext cx="4570413" cy="3427413"/>
          </a:xfrm>
          <a:ln/>
        </p:spPr>
      </p:sp>
      <p:sp>
        <p:nvSpPr>
          <p:cNvPr id="33796"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59BEFF47-4825-4F4E-BE76-0FBBF447BA33}" type="datetime1">
              <a:rPr lang="en-US" smtClean="0"/>
              <a:t>10/3/2012</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481A34-5969-40BE-AFE3-ABEE8FD1ECE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ED098E4-7E9B-43C7-BC6B-24C0292E415A}" type="datetime1">
              <a:rPr lang="en-US" smtClean="0"/>
              <a:t>10/3/2012</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65AE294-AA01-4627-9E87-0EFB0D385BB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053D9B4F-A67B-4F09-850B-9A26D34A57A9}" type="datetime1">
              <a:rPr lang="en-US" smtClean="0"/>
              <a:t>10/3/2012</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3D39301-FF04-4F4F-B661-956B581C44A5}"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fld id="{62687014-E45C-4510-9BEF-50DA17A532A9}" type="datetime1">
              <a:rPr lang="en-US" smtClean="0"/>
              <a:t>10/3/2012</a:t>
            </a:fld>
            <a:endParaRPr lang="it-IT"/>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EECD40B6-C63D-4F45-A9E4-9D78251F2C8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877B0BE6-01A7-4B36-8FEF-0536A0AB6A7B}" type="datetime1">
              <a:rPr lang="en-US" smtClean="0"/>
              <a:t>10/3/2012</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2B773C4-D0DF-4757-B82A-0E93FA6C584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510A6C27-D749-4166-9E4E-D1C0C3ED6BFA}" type="datetime1">
              <a:rPr lang="en-US" smtClean="0"/>
              <a:t>10/3/2012</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A3631F3-8B04-4D9E-A590-B12B3D35DC9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30405ACB-8FAE-4B8D-A28E-9F73659CFC8D}" type="datetime1">
              <a:rPr lang="en-US" smtClean="0"/>
              <a:t>10/3/2012</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D454619-398D-4BEC-9036-B09C88B9C03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5D3D8DA1-6C34-463B-9B9F-3374B101B471}" type="datetime1">
              <a:rPr lang="en-US" smtClean="0"/>
              <a:t>10/3/2012</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D0B68D57-9F8F-421C-9E23-99600B3A9F0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DA419987-42FA-4817-A85A-8DB4EF52A131}" type="datetime1">
              <a:rPr lang="en-US" smtClean="0"/>
              <a:t>10/3/2012</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565D4C2-D1CC-4A84-B26B-6EAC34B2DC6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FBCE51-7FB8-4437-9985-2CE29C34A56B}" type="datetime1">
              <a:rPr lang="en-US" smtClean="0"/>
              <a:t>10/3/2012</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3AE5D9F-2C77-4841-8D96-B75901200EA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D4BE98D5-DAF3-4EBF-91EF-6BC0AA533AE5}" type="datetime1">
              <a:rPr lang="en-US" smtClean="0"/>
              <a:t>10/3/2012</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8335473-372E-40AD-B94E-A92042CB6E8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F225E905-48E1-4FA1-B05A-942AE992077E}" type="datetime1">
              <a:rPr lang="en-US" smtClean="0"/>
              <a:t>10/3/2012</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University of Maryland - 3-Oct-12</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B009A2C-35B3-408D-8285-364683ADC6F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806979B-17D0-4CCF-8216-974358EB8453}" type="datetime1">
              <a:rPr lang="en-US" smtClean="0"/>
              <a:t>10/3/2012</a:t>
            </a:fld>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University of Maryland - 3-Oct-12</a:t>
            </a: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F0CAEFA-908E-4F77-A06D-3A529DB9DCD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Interferometr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en.wikipedia.org/wiki/Interference_fringe" TargetMode="External"/><Relationship Id="rId4" Type="http://schemas.openxmlformats.org/officeDocument/2006/relationships/hyperlink" Target="http://en.wikipedia.org/wiki/Collimated_light" TargetMode="Externa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8.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image" Target="../media/image49.wmf"/><Relationship Id="rId9"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notesSlide" Target="../notesSlides/notesSlide50.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9.wmf"/><Relationship Id="rId5" Type="http://schemas.openxmlformats.org/officeDocument/2006/relationships/oleObject" Target="../embeddings/oleObject14.bin"/><Relationship Id="rId4" Type="http://schemas.openxmlformats.org/officeDocument/2006/relationships/image" Target="../media/image88.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90.png"/><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60.xml"/><Relationship Id="rId7" Type="http://schemas.openxmlformats.org/officeDocument/2006/relationships/oleObject" Target="../embeddings/oleObject21.bin"/><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image" Target="../media/image49.wmf"/><Relationship Id="rId9" Type="http://schemas.openxmlformats.org/officeDocument/2006/relationships/oleObject" Target="../embeddings/oleObject23.bin"/></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04.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5.png"/><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data 3"/>
          <p:cNvSpPr>
            <a:spLocks noGrp="1"/>
          </p:cNvSpPr>
          <p:nvPr>
            <p:ph type="dt" sz="quarter" idx="10"/>
          </p:nvPr>
        </p:nvSpPr>
        <p:spPr>
          <a:noFill/>
        </p:spPr>
        <p:txBody>
          <a:bodyPr/>
          <a:lstStyle/>
          <a:p>
            <a:fld id="{41612FC9-37B5-447B-9B7F-025458C1EA7A}" type="datetime1">
              <a:rPr lang="en-US" smtClean="0"/>
              <a:t>10/3/2012</a:t>
            </a:fld>
            <a:endParaRPr lang="it-IT" smtClean="0"/>
          </a:p>
        </p:txBody>
      </p:sp>
      <p:sp>
        <p:nvSpPr>
          <p:cNvPr id="1028" name="Segnaposto piè di pagina 4"/>
          <p:cNvSpPr>
            <a:spLocks noGrp="1"/>
          </p:cNvSpPr>
          <p:nvPr>
            <p:ph type="ftr" sz="quarter" idx="11"/>
          </p:nvPr>
        </p:nvSpPr>
        <p:spPr>
          <a:noFill/>
        </p:spPr>
        <p:txBody>
          <a:bodyPr/>
          <a:lstStyle/>
          <a:p>
            <a:r>
              <a:rPr lang="en-US" dirty="0" smtClean="0"/>
              <a:t>University of Maryland - 3-Oct-12</a:t>
            </a:r>
            <a:endParaRPr lang="it-IT" dirty="0" smtClean="0"/>
          </a:p>
        </p:txBody>
      </p:sp>
      <p:sp>
        <p:nvSpPr>
          <p:cNvPr id="1030" name="Rectangle 2"/>
          <p:cNvSpPr>
            <a:spLocks noGrp="1" noChangeArrowheads="1"/>
          </p:cNvSpPr>
          <p:nvPr>
            <p:ph type="ctrTitle"/>
          </p:nvPr>
        </p:nvSpPr>
        <p:spPr>
          <a:xfrm>
            <a:off x="198438" y="278575"/>
            <a:ext cx="8593137" cy="879475"/>
          </a:xfrm>
        </p:spPr>
        <p:txBody>
          <a:bodyPr/>
          <a:lstStyle/>
          <a:p>
            <a:pPr eaLnBrk="1" hangingPunct="1"/>
            <a:r>
              <a:rPr lang="it-IT" sz="3200" dirty="0" err="1" smtClean="0"/>
              <a:t>Properties</a:t>
            </a:r>
            <a:r>
              <a:rPr lang="it-IT" sz="3200" dirty="0" smtClean="0"/>
              <a:t> </a:t>
            </a:r>
            <a:r>
              <a:rPr lang="it-IT" sz="3200" dirty="0" err="1" smtClean="0"/>
              <a:t>of</a:t>
            </a:r>
            <a:r>
              <a:rPr lang="it-IT" sz="3200" dirty="0" smtClean="0"/>
              <a:t> </a:t>
            </a:r>
            <a:r>
              <a:rPr lang="it-IT" sz="3200" dirty="0" err="1" smtClean="0"/>
              <a:t>antimatter</a:t>
            </a:r>
            <a:r>
              <a:rPr lang="it-IT" sz="3200" dirty="0" smtClean="0"/>
              <a:t> </a:t>
            </a:r>
            <a:r>
              <a:rPr lang="it-IT" sz="3200" dirty="0" err="1" smtClean="0"/>
              <a:t>studied</a:t>
            </a:r>
            <a:r>
              <a:rPr lang="it-IT" sz="3200" dirty="0" smtClean="0"/>
              <a:t> at the CERN </a:t>
            </a:r>
            <a:r>
              <a:rPr lang="it-IT" sz="3200" dirty="0" err="1" smtClean="0"/>
              <a:t>Antiproton</a:t>
            </a:r>
            <a:r>
              <a:rPr lang="it-IT" sz="3200" dirty="0" smtClean="0"/>
              <a:t> </a:t>
            </a:r>
            <a:r>
              <a:rPr lang="it-IT" sz="3200" dirty="0" err="1" smtClean="0"/>
              <a:t>Decelerator</a:t>
            </a:r>
            <a:endParaRPr lang="it-IT" sz="4800" dirty="0" smtClean="0"/>
          </a:p>
        </p:txBody>
      </p:sp>
      <p:sp>
        <p:nvSpPr>
          <p:cNvPr id="1031" name="Rectangle 3"/>
          <p:cNvSpPr>
            <a:spLocks noGrp="1" noChangeArrowheads="1"/>
          </p:cNvSpPr>
          <p:nvPr>
            <p:ph type="subTitle" idx="1"/>
          </p:nvPr>
        </p:nvSpPr>
        <p:spPr>
          <a:xfrm>
            <a:off x="273050" y="1560259"/>
            <a:ext cx="8720138" cy="727075"/>
          </a:xfrm>
        </p:spPr>
        <p:txBody>
          <a:bodyPr/>
          <a:lstStyle/>
          <a:p>
            <a:pPr eaLnBrk="1" hangingPunct="1"/>
            <a:r>
              <a:rPr lang="en-US" sz="2000" dirty="0" smtClean="0"/>
              <a:t>Marco G. </a:t>
            </a:r>
            <a:r>
              <a:rPr lang="en-US" sz="2000" dirty="0" err="1" smtClean="0"/>
              <a:t>Giammarchi</a:t>
            </a:r>
            <a:endParaRPr lang="en-US" sz="2000" baseline="30000" dirty="0" smtClean="0"/>
          </a:p>
          <a:p>
            <a:pPr eaLnBrk="1" hangingPunct="1"/>
            <a:r>
              <a:rPr lang="en-US" sz="2000" i="1" dirty="0" err="1" smtClean="0"/>
              <a:t>Istituto</a:t>
            </a:r>
            <a:r>
              <a:rPr lang="en-US" sz="2000" i="1" dirty="0" smtClean="0"/>
              <a:t> </a:t>
            </a:r>
            <a:r>
              <a:rPr lang="en-US" sz="2000" i="1" dirty="0" err="1" smtClean="0"/>
              <a:t>Nazionale</a:t>
            </a:r>
            <a:r>
              <a:rPr lang="en-US" sz="2000" i="1" dirty="0" smtClean="0"/>
              <a:t> </a:t>
            </a:r>
            <a:r>
              <a:rPr lang="en-US" sz="2000" i="1" dirty="0" err="1" smtClean="0"/>
              <a:t>Fisica</a:t>
            </a:r>
            <a:r>
              <a:rPr lang="en-US" sz="2000" i="1" dirty="0" smtClean="0"/>
              <a:t> </a:t>
            </a:r>
            <a:r>
              <a:rPr lang="en-US" sz="2000" i="1" dirty="0" err="1" smtClean="0"/>
              <a:t>Nucleare</a:t>
            </a:r>
            <a:r>
              <a:rPr lang="en-US" sz="2000" i="1" dirty="0" smtClean="0"/>
              <a:t> - Milano</a:t>
            </a:r>
            <a:endParaRPr lang="it-IT" sz="2000" i="1" dirty="0" smtClean="0"/>
          </a:p>
        </p:txBody>
      </p:sp>
      <p:graphicFrame>
        <p:nvGraphicFramePr>
          <p:cNvPr id="1026" name="Object 5"/>
          <p:cNvGraphicFramePr>
            <a:graphicFrameLocks noChangeAspect="1"/>
          </p:cNvGraphicFramePr>
          <p:nvPr/>
        </p:nvGraphicFramePr>
        <p:xfrm>
          <a:off x="311150" y="1463929"/>
          <a:ext cx="1154113" cy="850900"/>
        </p:xfrm>
        <a:graphic>
          <a:graphicData uri="http://schemas.openxmlformats.org/presentationml/2006/ole">
            <p:oleObj spid="_x0000_s1026" name="Bitmap Image" r:id="rId4" imgW="1486107" imgH="1095528" progId="PBrush">
              <p:embed/>
            </p:oleObj>
          </a:graphicData>
        </a:graphic>
      </p:graphicFrame>
      <p:grpSp>
        <p:nvGrpSpPr>
          <p:cNvPr id="12" name="Gruppo 11"/>
          <p:cNvGrpSpPr/>
          <p:nvPr/>
        </p:nvGrpSpPr>
        <p:grpSpPr>
          <a:xfrm>
            <a:off x="387858" y="3860673"/>
            <a:ext cx="4901184" cy="1552575"/>
            <a:chOff x="375666" y="4116705"/>
            <a:chExt cx="4901184" cy="1552575"/>
          </a:xfrm>
        </p:grpSpPr>
        <p:sp>
          <p:nvSpPr>
            <p:cNvPr id="1029" name="Rectangle 33"/>
            <p:cNvSpPr>
              <a:spLocks noChangeArrowheads="1"/>
            </p:cNvSpPr>
            <p:nvPr/>
          </p:nvSpPr>
          <p:spPr bwMode="auto">
            <a:xfrm>
              <a:off x="390525" y="4116705"/>
              <a:ext cx="4886325" cy="1552575"/>
            </a:xfrm>
            <a:prstGeom prst="rect">
              <a:avLst/>
            </a:prstGeom>
            <a:solidFill>
              <a:srgbClr val="FFCC00"/>
            </a:solidFill>
            <a:ln w="9525">
              <a:solidFill>
                <a:schemeClr val="tx1"/>
              </a:solidFill>
              <a:miter lim="800000"/>
              <a:headEnd/>
              <a:tailEnd/>
            </a:ln>
          </p:spPr>
          <p:txBody>
            <a:bodyPr wrap="none" anchor="ctr"/>
            <a:lstStyle/>
            <a:p>
              <a:endParaRPr lang="it-IT"/>
            </a:p>
          </p:txBody>
        </p:sp>
        <p:sp>
          <p:nvSpPr>
            <p:cNvPr id="1033" name="Text Box 31"/>
            <p:cNvSpPr txBox="1">
              <a:spLocks noChangeArrowheads="1"/>
            </p:cNvSpPr>
            <p:nvPr/>
          </p:nvSpPr>
          <p:spPr bwMode="auto">
            <a:xfrm>
              <a:off x="375666" y="4180332"/>
              <a:ext cx="1866900" cy="779463"/>
            </a:xfrm>
            <a:prstGeom prst="rect">
              <a:avLst/>
            </a:prstGeom>
            <a:noFill/>
            <a:ln w="9525">
              <a:noFill/>
              <a:miter lim="800000"/>
              <a:headEnd/>
              <a:tailEnd/>
            </a:ln>
          </p:spPr>
          <p:txBody>
            <a:bodyPr>
              <a:spAutoFit/>
            </a:bodyPr>
            <a:lstStyle/>
            <a:p>
              <a:pPr>
                <a:spcBef>
                  <a:spcPct val="50000"/>
                </a:spcBef>
              </a:pPr>
              <a:r>
                <a:rPr lang="en-US" dirty="0"/>
                <a:t>Outline of talk: </a:t>
              </a:r>
            </a:p>
            <a:p>
              <a:pPr>
                <a:spcBef>
                  <a:spcPct val="50000"/>
                </a:spcBef>
              </a:pPr>
              <a:endParaRPr lang="en-US" dirty="0"/>
            </a:p>
          </p:txBody>
        </p:sp>
      </p:grpSp>
      <p:sp>
        <p:nvSpPr>
          <p:cNvPr id="1034" name="Text Box 32"/>
          <p:cNvSpPr txBox="1">
            <a:spLocks noChangeArrowheads="1"/>
          </p:cNvSpPr>
          <p:nvPr/>
        </p:nvSpPr>
        <p:spPr bwMode="auto">
          <a:xfrm>
            <a:off x="2342388" y="3918966"/>
            <a:ext cx="4676775" cy="1466850"/>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1600" dirty="0" smtClean="0"/>
              <a:t>Brief history of Antimatter</a:t>
            </a:r>
            <a:endParaRPr lang="en-US" sz="1600" dirty="0"/>
          </a:p>
          <a:p>
            <a:pPr>
              <a:spcBef>
                <a:spcPct val="50000"/>
              </a:spcBef>
              <a:buFontTx/>
              <a:buChar char="•"/>
            </a:pPr>
            <a:r>
              <a:rPr lang="en-US" sz="1600" dirty="0"/>
              <a:t> </a:t>
            </a:r>
            <a:r>
              <a:rPr lang="en-US" sz="1600" dirty="0" smtClean="0"/>
              <a:t>Why study antimatter</a:t>
            </a:r>
            <a:endParaRPr lang="en-US" sz="1600" dirty="0"/>
          </a:p>
          <a:p>
            <a:pPr>
              <a:spcBef>
                <a:spcPct val="50000"/>
              </a:spcBef>
              <a:buFontTx/>
              <a:buChar char="•"/>
            </a:pPr>
            <a:r>
              <a:rPr lang="en-US" sz="1600" dirty="0"/>
              <a:t> </a:t>
            </a:r>
            <a:r>
              <a:rPr lang="en-US" sz="1600" dirty="0" smtClean="0"/>
              <a:t>Status of tests with anti H</a:t>
            </a:r>
            <a:endParaRPr lang="en-US" sz="1600" dirty="0"/>
          </a:p>
          <a:p>
            <a:pPr>
              <a:spcBef>
                <a:spcPct val="50000"/>
              </a:spcBef>
              <a:buFontTx/>
              <a:buChar char="•"/>
            </a:pPr>
            <a:r>
              <a:rPr lang="en-US" sz="1600" dirty="0"/>
              <a:t> </a:t>
            </a:r>
            <a:r>
              <a:rPr lang="en-US" sz="1600" dirty="0" smtClean="0"/>
              <a:t>Outlook</a:t>
            </a:r>
            <a:endParaRPr lang="en-US" sz="1600" dirty="0"/>
          </a:p>
        </p:txBody>
      </p:sp>
      <p:pic>
        <p:nvPicPr>
          <p:cNvPr id="11" name="Picture 9" descr="page3"/>
          <p:cNvPicPr>
            <a:picLocks noChangeAspect="1" noChangeArrowheads="1"/>
          </p:cNvPicPr>
          <p:nvPr/>
        </p:nvPicPr>
        <p:blipFill>
          <a:blip r:embed="rId5" cstate="print"/>
          <a:srcRect/>
          <a:stretch>
            <a:fillRect/>
          </a:stretch>
        </p:blipFill>
        <p:spPr bwMode="auto">
          <a:xfrm>
            <a:off x="6217920" y="3490000"/>
            <a:ext cx="2353056" cy="2302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data 3"/>
          <p:cNvSpPr>
            <a:spLocks noGrp="1"/>
          </p:cNvSpPr>
          <p:nvPr>
            <p:ph type="dt" sz="quarter" idx="10"/>
          </p:nvPr>
        </p:nvSpPr>
        <p:spPr>
          <a:noFill/>
        </p:spPr>
        <p:txBody>
          <a:bodyPr/>
          <a:lstStyle/>
          <a:p>
            <a:fld id="{970D3022-F430-4F1B-84CC-07B20022A2BC}" type="datetime1">
              <a:rPr lang="en-US" smtClean="0"/>
              <a:t>10/3/2012</a:t>
            </a:fld>
            <a:endParaRPr lang="it-IT" smtClean="0"/>
          </a:p>
        </p:txBody>
      </p:sp>
      <p:sp>
        <p:nvSpPr>
          <p:cNvPr id="14339"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14340" name="Text Box 7"/>
          <p:cNvSpPr txBox="1">
            <a:spLocks noChangeArrowheads="1"/>
          </p:cNvSpPr>
          <p:nvPr/>
        </p:nvSpPr>
        <p:spPr bwMode="auto">
          <a:xfrm>
            <a:off x="342900" y="123825"/>
            <a:ext cx="8372475" cy="1192213"/>
          </a:xfrm>
          <a:prstGeom prst="rect">
            <a:avLst/>
          </a:prstGeom>
          <a:noFill/>
          <a:ln w="9525">
            <a:noFill/>
            <a:miter lim="800000"/>
            <a:headEnd/>
            <a:tailEnd/>
          </a:ln>
        </p:spPr>
        <p:txBody>
          <a:bodyPr>
            <a:spAutoFit/>
          </a:bodyPr>
          <a:lstStyle/>
          <a:p>
            <a:pPr>
              <a:spcBef>
                <a:spcPct val="50000"/>
              </a:spcBef>
            </a:pPr>
            <a:r>
              <a:rPr lang="en-US"/>
              <a:t>Physics with Antimatter is at the very foundation of Modern Physics:</a:t>
            </a:r>
          </a:p>
          <a:p>
            <a:pPr>
              <a:spcBef>
                <a:spcPct val="50000"/>
              </a:spcBef>
            </a:pPr>
            <a:r>
              <a:rPr lang="en-US"/>
              <a:t> </a:t>
            </a:r>
            <a:r>
              <a:rPr lang="en-US">
                <a:solidFill>
                  <a:srgbClr val="FF0000"/>
                </a:solidFill>
              </a:rPr>
              <a:t>CPT Physics</a:t>
            </a:r>
          </a:p>
          <a:p>
            <a:pPr>
              <a:spcBef>
                <a:spcPct val="50000"/>
              </a:spcBef>
            </a:pPr>
            <a:r>
              <a:rPr lang="en-US">
                <a:solidFill>
                  <a:srgbClr val="FF0000"/>
                </a:solidFill>
              </a:rPr>
              <a:t> WEP (Weak Equivalence Principle)</a:t>
            </a:r>
            <a:r>
              <a:rPr lang="en-US"/>
              <a:t> </a:t>
            </a:r>
          </a:p>
        </p:txBody>
      </p:sp>
      <p:sp>
        <p:nvSpPr>
          <p:cNvPr id="14341" name="Text Box 11"/>
          <p:cNvSpPr txBox="1">
            <a:spLocks noChangeArrowheads="1"/>
          </p:cNvSpPr>
          <p:nvPr/>
        </p:nvSpPr>
        <p:spPr bwMode="auto">
          <a:xfrm>
            <a:off x="428625" y="2033588"/>
            <a:ext cx="8137525" cy="952500"/>
          </a:xfrm>
          <a:prstGeom prst="rect">
            <a:avLst/>
          </a:prstGeom>
          <a:solidFill>
            <a:schemeClr val="folHlink"/>
          </a:solidFill>
          <a:ln w="9525">
            <a:solidFill>
              <a:srgbClr val="080808"/>
            </a:solidFill>
            <a:miter lim="800000"/>
            <a:headEnd/>
            <a:tailEnd/>
          </a:ln>
        </p:spPr>
        <p:txBody>
          <a:bodyPr>
            <a:spAutoFit/>
          </a:bodyPr>
          <a:lstStyle/>
          <a:p>
            <a:pPr eaLnBrk="0" hangingPunct="0">
              <a:spcBef>
                <a:spcPct val="50000"/>
              </a:spcBef>
            </a:pPr>
            <a:r>
              <a:rPr lang="en-US" sz="1400">
                <a:solidFill>
                  <a:srgbClr val="080808"/>
                </a:solidFill>
                <a:latin typeface="Tahoma" pitchFamily="34" charset="0"/>
              </a:rPr>
              <a:t>Charge conjugation (C) : reversing electric charge and all internal quantum numbers</a:t>
            </a:r>
          </a:p>
          <a:p>
            <a:pPr eaLnBrk="0" hangingPunct="0">
              <a:spcBef>
                <a:spcPct val="50000"/>
              </a:spcBef>
            </a:pPr>
            <a:r>
              <a:rPr lang="en-US" sz="1400">
                <a:solidFill>
                  <a:srgbClr val="080808"/>
                </a:solidFill>
                <a:latin typeface="Tahoma" pitchFamily="34" charset="0"/>
              </a:rPr>
              <a:t>Parity (P): space inversion; reversal of space coordinates</a:t>
            </a:r>
          </a:p>
          <a:p>
            <a:pPr eaLnBrk="0" hangingPunct="0">
              <a:spcBef>
                <a:spcPct val="50000"/>
              </a:spcBef>
            </a:pPr>
            <a:r>
              <a:rPr lang="en-US" sz="1400">
                <a:solidFill>
                  <a:srgbClr val="080808"/>
                </a:solidFill>
                <a:latin typeface="Tahoma" pitchFamily="34" charset="0"/>
              </a:rPr>
              <a:t>Time reversal (T): replacing t by –t. Reverses time derivatives </a:t>
            </a:r>
          </a:p>
        </p:txBody>
      </p:sp>
      <p:sp>
        <p:nvSpPr>
          <p:cNvPr id="14342" name="Text Box 12"/>
          <p:cNvSpPr txBox="1">
            <a:spLocks noChangeArrowheads="1"/>
          </p:cNvSpPr>
          <p:nvPr/>
        </p:nvSpPr>
        <p:spPr bwMode="auto">
          <a:xfrm>
            <a:off x="2724150" y="1524000"/>
            <a:ext cx="3228975"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rPr>
              <a:t>CPT Theorem</a:t>
            </a:r>
          </a:p>
        </p:txBody>
      </p:sp>
      <p:sp>
        <p:nvSpPr>
          <p:cNvPr id="14343" name="Line 13"/>
          <p:cNvSpPr>
            <a:spLocks noChangeShapeType="1"/>
          </p:cNvSpPr>
          <p:nvPr/>
        </p:nvSpPr>
        <p:spPr bwMode="auto">
          <a:xfrm>
            <a:off x="1362075" y="1400175"/>
            <a:ext cx="6229350" cy="0"/>
          </a:xfrm>
          <a:prstGeom prst="line">
            <a:avLst/>
          </a:prstGeom>
          <a:noFill/>
          <a:ln w="9525">
            <a:solidFill>
              <a:schemeClr val="tx1"/>
            </a:solidFill>
            <a:round/>
            <a:headEnd/>
            <a:tailEnd/>
          </a:ln>
        </p:spPr>
        <p:txBody>
          <a:bodyPr/>
          <a:lstStyle/>
          <a:p>
            <a:endParaRPr lang="it-IT"/>
          </a:p>
        </p:txBody>
      </p:sp>
      <p:sp>
        <p:nvSpPr>
          <p:cNvPr id="14344" name="Text Box 24"/>
          <p:cNvSpPr txBox="1">
            <a:spLocks noChangeArrowheads="1"/>
          </p:cNvSpPr>
          <p:nvPr/>
        </p:nvSpPr>
        <p:spPr bwMode="auto">
          <a:xfrm>
            <a:off x="387350" y="3043238"/>
            <a:ext cx="8353425" cy="517525"/>
          </a:xfrm>
          <a:prstGeom prst="rect">
            <a:avLst/>
          </a:prstGeom>
          <a:noFill/>
          <a:ln w="9525">
            <a:noFill/>
            <a:miter lim="800000"/>
            <a:headEnd/>
            <a:tailEnd/>
          </a:ln>
        </p:spPr>
        <p:txBody>
          <a:bodyPr>
            <a:spAutoFit/>
          </a:bodyPr>
          <a:lstStyle/>
          <a:p>
            <a:pPr eaLnBrk="0" hangingPunct="0">
              <a:spcBef>
                <a:spcPct val="50000"/>
              </a:spcBef>
            </a:pPr>
            <a:r>
              <a:rPr lang="en-US" sz="1400">
                <a:latin typeface="Tahoma" pitchFamily="34" charset="0"/>
              </a:rPr>
              <a:t>Any local, Lorentz invariant Lagrangian is CPT symmetric (L</a:t>
            </a:r>
            <a:r>
              <a:rPr lang="en-US" sz="1400">
                <a:latin typeface="Tahoma" pitchFamily="34" charset="0"/>
                <a:cs typeface="Tahoma" pitchFamily="34" charset="0"/>
              </a:rPr>
              <a:t>üders, Pauli 1959). CPT is proven in axiomatic Quantum Field Theory.</a:t>
            </a:r>
          </a:p>
        </p:txBody>
      </p:sp>
      <p:sp>
        <p:nvSpPr>
          <p:cNvPr id="14345" name="Text Box 25"/>
          <p:cNvSpPr txBox="1">
            <a:spLocks noChangeArrowheads="1"/>
          </p:cNvSpPr>
          <p:nvPr/>
        </p:nvSpPr>
        <p:spPr bwMode="auto">
          <a:xfrm>
            <a:off x="439738" y="4090988"/>
            <a:ext cx="8140700" cy="633412"/>
          </a:xfrm>
          <a:prstGeom prst="rect">
            <a:avLst/>
          </a:prstGeom>
          <a:solidFill>
            <a:schemeClr val="folHlink"/>
          </a:solidFill>
          <a:ln w="9525">
            <a:solidFill>
              <a:srgbClr val="080808"/>
            </a:solidFill>
            <a:miter lim="800000"/>
            <a:headEnd/>
            <a:tailEnd/>
          </a:ln>
        </p:spPr>
        <p:txBody>
          <a:bodyPr>
            <a:spAutoFit/>
          </a:bodyPr>
          <a:lstStyle/>
          <a:p>
            <a:pPr eaLnBrk="0" hangingPunct="0">
              <a:spcBef>
                <a:spcPct val="50000"/>
              </a:spcBef>
            </a:pPr>
            <a:r>
              <a:rPr lang="en-US" sz="1400">
                <a:solidFill>
                  <a:srgbClr val="080808"/>
                </a:solidFill>
                <a:latin typeface="Tahoma" pitchFamily="34" charset="0"/>
              </a:rPr>
              <a:t>Particles and antiparticles have identical masses and lifetimes</a:t>
            </a:r>
          </a:p>
          <a:p>
            <a:pPr eaLnBrk="0" hangingPunct="0">
              <a:spcBef>
                <a:spcPct val="50000"/>
              </a:spcBef>
            </a:pPr>
            <a:r>
              <a:rPr lang="en-US" sz="1400">
                <a:solidFill>
                  <a:srgbClr val="080808"/>
                </a:solidFill>
                <a:latin typeface="Tahoma" pitchFamily="34" charset="0"/>
              </a:rPr>
              <a:t>All internal quantum numbers of antiparticles are opposite to those of particles </a:t>
            </a:r>
          </a:p>
        </p:txBody>
      </p:sp>
      <p:sp>
        <p:nvSpPr>
          <p:cNvPr id="14346" name="Text Box 26"/>
          <p:cNvSpPr txBox="1">
            <a:spLocks noChangeArrowheads="1"/>
          </p:cNvSpPr>
          <p:nvPr/>
        </p:nvSpPr>
        <p:spPr bwMode="auto">
          <a:xfrm>
            <a:off x="346075" y="3756025"/>
            <a:ext cx="1593850" cy="336550"/>
          </a:xfrm>
          <a:prstGeom prst="rect">
            <a:avLst/>
          </a:prstGeom>
          <a:noFill/>
          <a:ln w="9525">
            <a:noFill/>
            <a:miter lim="800000"/>
            <a:headEnd/>
            <a:tailEnd/>
          </a:ln>
        </p:spPr>
        <p:txBody>
          <a:bodyPr wrap="none">
            <a:spAutoFit/>
          </a:bodyPr>
          <a:lstStyle/>
          <a:p>
            <a:r>
              <a:rPr lang="en-US" sz="1600"/>
              <a:t>Consequences:</a:t>
            </a:r>
          </a:p>
        </p:txBody>
      </p:sp>
      <p:sp>
        <p:nvSpPr>
          <p:cNvPr id="14347" name="Text Box 27"/>
          <p:cNvSpPr txBox="1">
            <a:spLocks noChangeArrowheads="1"/>
          </p:cNvSpPr>
          <p:nvPr/>
        </p:nvSpPr>
        <p:spPr bwMode="auto">
          <a:xfrm>
            <a:off x="420688" y="4786313"/>
            <a:ext cx="8064500" cy="1155700"/>
          </a:xfrm>
          <a:prstGeom prst="rect">
            <a:avLst/>
          </a:prstGeom>
          <a:noFill/>
          <a:ln w="9525">
            <a:noFill/>
            <a:miter lim="800000"/>
            <a:headEnd/>
            <a:tailEnd/>
          </a:ln>
        </p:spPr>
        <p:txBody>
          <a:bodyPr>
            <a:spAutoFit/>
          </a:bodyPr>
          <a:lstStyle/>
          <a:p>
            <a:pPr marL="342900" indent="-342900" eaLnBrk="0" hangingPunct="0">
              <a:spcBef>
                <a:spcPct val="50000"/>
              </a:spcBef>
            </a:pPr>
            <a:r>
              <a:rPr lang="en-US" sz="1400">
                <a:latin typeface="Tahoma" pitchFamily="34" charset="0"/>
              </a:rPr>
              <a:t>CPT conserved to the best of our knowledge. So why look for violations?</a:t>
            </a:r>
          </a:p>
          <a:p>
            <a:pPr marL="342900" indent="-342900" eaLnBrk="0" hangingPunct="0">
              <a:spcBef>
                <a:spcPct val="50000"/>
              </a:spcBef>
              <a:buFontTx/>
              <a:buAutoNum type="arabicParenR"/>
            </a:pPr>
            <a:r>
              <a:rPr lang="en-US" sz="1400">
                <a:latin typeface="Tahoma" pitchFamily="34" charset="0"/>
              </a:rPr>
              <a:t>A test of CPT is not only a test of a discrete symmetry. It is a test of the validity of Quantum Field Theory </a:t>
            </a:r>
          </a:p>
          <a:p>
            <a:pPr marL="342900" indent="-342900" eaLnBrk="0" hangingPunct="0">
              <a:spcBef>
                <a:spcPct val="50000"/>
              </a:spcBef>
              <a:buFontTx/>
              <a:buAutoNum type="arabicParenR"/>
            </a:pPr>
            <a:r>
              <a:rPr lang="en-US" sz="1400">
                <a:latin typeface="Tahoma" pitchFamily="34" charset="0"/>
              </a:rPr>
              <a:t>CPT could break down in a Quantum Theory of Gravity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data 3"/>
          <p:cNvSpPr>
            <a:spLocks noGrp="1"/>
          </p:cNvSpPr>
          <p:nvPr>
            <p:ph type="dt" sz="quarter" idx="10"/>
          </p:nvPr>
        </p:nvSpPr>
        <p:spPr>
          <a:noFill/>
        </p:spPr>
        <p:txBody>
          <a:bodyPr/>
          <a:lstStyle/>
          <a:p>
            <a:fld id="{B1C32291-93C5-4E5D-B53B-66B9A2406592}" type="datetime1">
              <a:rPr lang="en-US" smtClean="0"/>
              <a:t>10/3/2012</a:t>
            </a:fld>
            <a:endParaRPr lang="it-IT" smtClean="0"/>
          </a:p>
        </p:txBody>
      </p:sp>
      <p:sp>
        <p:nvSpPr>
          <p:cNvPr id="27651" name="Segnaposto piè di pagina 4"/>
          <p:cNvSpPr>
            <a:spLocks noGrp="1"/>
          </p:cNvSpPr>
          <p:nvPr>
            <p:ph type="ftr" sz="quarter" idx="11"/>
          </p:nvPr>
        </p:nvSpPr>
        <p:spPr>
          <a:noFill/>
        </p:spPr>
        <p:txBody>
          <a:bodyPr/>
          <a:lstStyle/>
          <a:p>
            <a:r>
              <a:rPr lang="en-US" smtClean="0"/>
              <a:t>University of Maryland - 3-Oct-12</a:t>
            </a:r>
            <a:endParaRPr lang="it-IT" smtClean="0"/>
          </a:p>
        </p:txBody>
      </p:sp>
      <p:pic>
        <p:nvPicPr>
          <p:cNvPr id="27683" name="Picture 35"/>
          <p:cNvPicPr>
            <a:picLocks noChangeAspect="1" noChangeArrowheads="1"/>
          </p:cNvPicPr>
          <p:nvPr/>
        </p:nvPicPr>
        <p:blipFill>
          <a:blip r:embed="rId3" cstate="print"/>
          <a:srcRect/>
          <a:stretch>
            <a:fillRect/>
          </a:stretch>
        </p:blipFill>
        <p:spPr bwMode="auto">
          <a:xfrm>
            <a:off x="452969" y="292608"/>
            <a:ext cx="8375398" cy="5876543"/>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14F21C06-97E3-4F27-879D-7C9B81D2AF2A}" type="datetime1">
              <a:rPr lang="en-US" smtClean="0"/>
              <a:t>10/3/2012</a:t>
            </a:fld>
            <a:endParaRPr lang="it-IT" smtClean="0"/>
          </a:p>
        </p:txBody>
      </p:sp>
      <p:pic>
        <p:nvPicPr>
          <p:cNvPr id="70658" name="Picture 2"/>
          <p:cNvPicPr>
            <a:picLocks noChangeAspect="1" noChangeArrowheads="1"/>
          </p:cNvPicPr>
          <p:nvPr/>
        </p:nvPicPr>
        <p:blipFill>
          <a:blip r:embed="rId3" cstate="print"/>
          <a:srcRect/>
          <a:stretch>
            <a:fillRect/>
          </a:stretch>
        </p:blipFill>
        <p:spPr bwMode="auto">
          <a:xfrm>
            <a:off x="304229" y="414528"/>
            <a:ext cx="8513120" cy="56205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28549053-DAD6-4B0B-AFA3-80B31D74FBC6}" type="datetime1">
              <a:rPr lang="en-US" smtClean="0"/>
              <a:t>10/3/2012</a:t>
            </a:fld>
            <a:endParaRPr lang="it-IT" smtClean="0"/>
          </a:p>
        </p:txBody>
      </p:sp>
      <p:pic>
        <p:nvPicPr>
          <p:cNvPr id="22599" name="Picture 71"/>
          <p:cNvPicPr>
            <a:picLocks noChangeAspect="1" noChangeArrowheads="1"/>
          </p:cNvPicPr>
          <p:nvPr/>
        </p:nvPicPr>
        <p:blipFill>
          <a:blip r:embed="rId3" cstate="print"/>
          <a:srcRect/>
          <a:stretch>
            <a:fillRect/>
          </a:stretch>
        </p:blipFill>
        <p:spPr bwMode="auto">
          <a:xfrm>
            <a:off x="515803" y="425790"/>
            <a:ext cx="8116133" cy="573898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5E614C27-F0A5-43C7-9C64-FE0DC078273C}" type="datetime1">
              <a:rPr lang="en-US" smtClean="0"/>
              <a:t>10/3/2012</a:t>
            </a:fld>
            <a:endParaRPr lang="it-IT" smtClean="0"/>
          </a:p>
        </p:txBody>
      </p:sp>
      <p:pic>
        <p:nvPicPr>
          <p:cNvPr id="71684" name="Picture 4"/>
          <p:cNvPicPr>
            <a:picLocks noChangeAspect="1" noChangeArrowheads="1"/>
          </p:cNvPicPr>
          <p:nvPr/>
        </p:nvPicPr>
        <p:blipFill>
          <a:blip r:embed="rId3" cstate="print"/>
          <a:srcRect/>
          <a:stretch>
            <a:fillRect/>
          </a:stretch>
        </p:blipFill>
        <p:spPr bwMode="auto">
          <a:xfrm>
            <a:off x="823913" y="738188"/>
            <a:ext cx="7496175" cy="53816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data 3"/>
          <p:cNvSpPr>
            <a:spLocks noGrp="1"/>
          </p:cNvSpPr>
          <p:nvPr>
            <p:ph type="dt" sz="quarter" idx="10"/>
          </p:nvPr>
        </p:nvSpPr>
        <p:spPr>
          <a:noFill/>
        </p:spPr>
        <p:txBody>
          <a:bodyPr/>
          <a:lstStyle/>
          <a:p>
            <a:fld id="{650C6087-DA1D-4981-B087-9533C785AD89}" type="datetime1">
              <a:rPr lang="en-US" smtClean="0"/>
              <a:t>10/3/2012</a:t>
            </a:fld>
            <a:endParaRPr lang="it-IT" smtClean="0"/>
          </a:p>
        </p:txBody>
      </p:sp>
      <p:sp>
        <p:nvSpPr>
          <p:cNvPr id="15363"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15364" name="Rectangle 2"/>
          <p:cNvSpPr>
            <a:spLocks noChangeArrowheads="1"/>
          </p:cNvSpPr>
          <p:nvPr/>
        </p:nvSpPr>
        <p:spPr bwMode="auto">
          <a:xfrm>
            <a:off x="539750" y="404813"/>
            <a:ext cx="7921625" cy="1871662"/>
          </a:xfrm>
          <a:prstGeom prst="rect">
            <a:avLst/>
          </a:prstGeom>
          <a:noFill/>
          <a:ln w="9525">
            <a:noFill/>
            <a:miter lim="800000"/>
            <a:headEnd/>
            <a:tailEnd/>
          </a:ln>
        </p:spPr>
        <p:txBody>
          <a:bodyPr anchor="ctr"/>
          <a:lstStyle/>
          <a:p>
            <a:pPr algn="ctr"/>
            <a:r>
              <a:rPr lang="en-GB" sz="2000">
                <a:solidFill>
                  <a:schemeClr val="tx2"/>
                </a:solidFill>
              </a:rPr>
              <a:t> </a:t>
            </a:r>
          </a:p>
        </p:txBody>
      </p:sp>
      <p:pic>
        <p:nvPicPr>
          <p:cNvPr id="15365" name="Picture 3" descr="WEP"/>
          <p:cNvPicPr>
            <a:picLocks noChangeAspect="1" noChangeArrowheads="1"/>
          </p:cNvPicPr>
          <p:nvPr/>
        </p:nvPicPr>
        <p:blipFill>
          <a:blip r:embed="rId3" cstate="print"/>
          <a:srcRect/>
          <a:stretch>
            <a:fillRect/>
          </a:stretch>
        </p:blipFill>
        <p:spPr bwMode="auto">
          <a:xfrm>
            <a:off x="3736975" y="2955925"/>
            <a:ext cx="5041900" cy="3121025"/>
          </a:xfrm>
          <a:prstGeom prst="rect">
            <a:avLst/>
          </a:prstGeom>
          <a:noFill/>
          <a:ln w="9525">
            <a:noFill/>
            <a:miter lim="800000"/>
            <a:headEnd/>
            <a:tailEnd/>
          </a:ln>
        </p:spPr>
      </p:pic>
      <p:sp>
        <p:nvSpPr>
          <p:cNvPr id="15366" name="Text Box 4"/>
          <p:cNvSpPr txBox="1">
            <a:spLocks noChangeArrowheads="1"/>
          </p:cNvSpPr>
          <p:nvPr/>
        </p:nvSpPr>
        <p:spPr bwMode="auto">
          <a:xfrm>
            <a:off x="179388" y="3262313"/>
            <a:ext cx="3455987" cy="2427287"/>
          </a:xfrm>
          <a:prstGeom prst="rect">
            <a:avLst/>
          </a:prstGeom>
          <a:noFill/>
          <a:ln w="9525">
            <a:noFill/>
            <a:miter lim="800000"/>
            <a:headEnd/>
            <a:tailEnd/>
          </a:ln>
        </p:spPr>
        <p:txBody>
          <a:bodyPr>
            <a:spAutoFit/>
          </a:bodyPr>
          <a:lstStyle/>
          <a:p>
            <a:pPr marL="342900" indent="-342900" eaLnBrk="0" hangingPunct="0">
              <a:spcBef>
                <a:spcPct val="50000"/>
              </a:spcBef>
              <a:buFontTx/>
              <a:buAutoNum type="arabicPeriod"/>
            </a:pPr>
            <a:r>
              <a:rPr lang="en-US">
                <a:latin typeface="Tahoma" pitchFamily="34" charset="0"/>
              </a:rPr>
              <a:t>Direct Methods: measurement of gravitational acceleration of H and Hbar in the Earth gravitational field</a:t>
            </a:r>
          </a:p>
          <a:p>
            <a:pPr marL="342900" indent="-342900" eaLnBrk="0" hangingPunct="0">
              <a:spcBef>
                <a:spcPct val="50000"/>
              </a:spcBef>
              <a:buFontTx/>
              <a:buAutoNum type="arabicPeriod"/>
            </a:pPr>
            <a:r>
              <a:rPr lang="en-US">
                <a:latin typeface="Tahoma" pitchFamily="34" charset="0"/>
              </a:rPr>
              <a:t>High-precision spectroscopy: H and Hbar are test clocks (this is also CPT test)</a:t>
            </a:r>
          </a:p>
        </p:txBody>
      </p:sp>
      <p:sp>
        <p:nvSpPr>
          <p:cNvPr id="15367" name="Text Box 5"/>
          <p:cNvSpPr txBox="1">
            <a:spLocks noChangeArrowheads="1"/>
          </p:cNvSpPr>
          <p:nvPr/>
        </p:nvSpPr>
        <p:spPr bwMode="auto">
          <a:xfrm>
            <a:off x="876300" y="400050"/>
            <a:ext cx="7496175"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rPr>
              <a:t>WEP: Weak Equivalence Principle</a:t>
            </a:r>
          </a:p>
        </p:txBody>
      </p:sp>
      <p:sp>
        <p:nvSpPr>
          <p:cNvPr id="15368" name="Text Box 6"/>
          <p:cNvSpPr txBox="1">
            <a:spLocks noChangeArrowheads="1"/>
          </p:cNvSpPr>
          <p:nvPr/>
        </p:nvSpPr>
        <p:spPr bwMode="auto">
          <a:xfrm>
            <a:off x="827088" y="981075"/>
            <a:ext cx="7632700" cy="650875"/>
          </a:xfrm>
          <a:prstGeom prst="rect">
            <a:avLst/>
          </a:prstGeom>
          <a:solidFill>
            <a:schemeClr val="folHlink"/>
          </a:solidFill>
          <a:ln w="9525">
            <a:solidFill>
              <a:srgbClr val="080808"/>
            </a:solidFill>
            <a:miter lim="800000"/>
            <a:headEnd/>
            <a:tailEnd/>
          </a:ln>
        </p:spPr>
        <p:txBody>
          <a:bodyPr>
            <a:spAutoFit/>
          </a:bodyPr>
          <a:lstStyle/>
          <a:p>
            <a:pPr eaLnBrk="0" hangingPunct="0">
              <a:spcBef>
                <a:spcPct val="50000"/>
              </a:spcBef>
            </a:pPr>
            <a:r>
              <a:rPr lang="en-US">
                <a:solidFill>
                  <a:srgbClr val="080808"/>
                </a:solidFill>
                <a:latin typeface="Tahoma" pitchFamily="34" charset="0"/>
              </a:rPr>
              <a:t>The trajectory of a falling test body depends only on its initial position and velocity and is independent of its composition (a form of WEP)</a:t>
            </a:r>
          </a:p>
        </p:txBody>
      </p:sp>
      <p:sp>
        <p:nvSpPr>
          <p:cNvPr id="15369" name="Text Box 7"/>
          <p:cNvSpPr txBox="1">
            <a:spLocks noChangeArrowheads="1"/>
          </p:cNvSpPr>
          <p:nvPr/>
        </p:nvSpPr>
        <p:spPr bwMode="auto">
          <a:xfrm>
            <a:off x="827088" y="1844675"/>
            <a:ext cx="7632700" cy="650875"/>
          </a:xfrm>
          <a:prstGeom prst="rect">
            <a:avLst/>
          </a:prstGeom>
          <a:solidFill>
            <a:schemeClr val="folHlink"/>
          </a:solidFill>
          <a:ln w="9525">
            <a:solidFill>
              <a:srgbClr val="080808"/>
            </a:solidFill>
            <a:miter lim="800000"/>
            <a:headEnd/>
            <a:tailEnd/>
          </a:ln>
        </p:spPr>
        <p:txBody>
          <a:bodyPr>
            <a:spAutoFit/>
          </a:bodyPr>
          <a:lstStyle/>
          <a:p>
            <a:pPr eaLnBrk="0" hangingPunct="0">
              <a:spcBef>
                <a:spcPct val="50000"/>
              </a:spcBef>
            </a:pPr>
            <a:r>
              <a:rPr lang="en-US">
                <a:solidFill>
                  <a:srgbClr val="080808"/>
                </a:solidFill>
                <a:latin typeface="Tahoma" pitchFamily="34" charset="0"/>
              </a:rPr>
              <a:t>All bodies at the same spacetime point in a given gravitational field will undergo the same acceleration (another form of WEP)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6E4FDC67-C2AD-4E55-A42E-E6CD9C5C9FC4}" type="datetime1">
              <a:rPr lang="en-US" smtClean="0"/>
              <a:t>10/3/2012</a:t>
            </a:fld>
            <a:endParaRPr lang="it-IT" smtClean="0"/>
          </a:p>
        </p:txBody>
      </p:sp>
      <p:pic>
        <p:nvPicPr>
          <p:cNvPr id="72706" name="Picture 2"/>
          <p:cNvPicPr>
            <a:picLocks noChangeAspect="1" noChangeArrowheads="1"/>
          </p:cNvPicPr>
          <p:nvPr/>
        </p:nvPicPr>
        <p:blipFill>
          <a:blip r:embed="rId3" cstate="print"/>
          <a:srcRect/>
          <a:stretch>
            <a:fillRect/>
          </a:stretch>
        </p:blipFill>
        <p:spPr bwMode="auto">
          <a:xfrm>
            <a:off x="671513" y="508064"/>
            <a:ext cx="7800975" cy="53054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egnaposto data 3"/>
          <p:cNvSpPr>
            <a:spLocks noGrp="1"/>
          </p:cNvSpPr>
          <p:nvPr>
            <p:ph type="dt" sz="quarter" idx="10"/>
          </p:nvPr>
        </p:nvSpPr>
        <p:spPr>
          <a:noFill/>
        </p:spPr>
        <p:txBody>
          <a:bodyPr/>
          <a:lstStyle/>
          <a:p>
            <a:fld id="{54527A8A-D33E-476E-983F-22F3BD89393D}" type="datetime1">
              <a:rPr lang="en-US" smtClean="0"/>
              <a:t>10/3/2012</a:t>
            </a:fld>
            <a:endParaRPr lang="it-IT" smtClean="0"/>
          </a:p>
        </p:txBody>
      </p:sp>
      <p:sp>
        <p:nvSpPr>
          <p:cNvPr id="3076"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3077" name="Rectangle 2"/>
          <p:cNvSpPr>
            <a:spLocks noGrp="1" noChangeArrowheads="1"/>
          </p:cNvSpPr>
          <p:nvPr>
            <p:ph type="title"/>
          </p:nvPr>
        </p:nvSpPr>
        <p:spPr>
          <a:xfrm>
            <a:off x="0" y="0"/>
            <a:ext cx="9144000" cy="836613"/>
          </a:xfrm>
        </p:spPr>
        <p:txBody>
          <a:bodyPr/>
          <a:lstStyle/>
          <a:p>
            <a:pPr eaLnBrk="1" hangingPunct="1"/>
            <a:r>
              <a:rPr lang="en-US" sz="2800" smtClean="0"/>
              <a:t>Gravitational Physics: Weak Equivalence Principle</a:t>
            </a:r>
          </a:p>
        </p:txBody>
      </p:sp>
      <p:grpSp>
        <p:nvGrpSpPr>
          <p:cNvPr id="3078" name="Group 5"/>
          <p:cNvGrpSpPr>
            <a:grpSpLocks/>
          </p:cNvGrpSpPr>
          <p:nvPr/>
        </p:nvGrpSpPr>
        <p:grpSpPr bwMode="auto">
          <a:xfrm>
            <a:off x="3133725" y="1022350"/>
            <a:ext cx="5711825" cy="3419475"/>
            <a:chOff x="1535" y="720"/>
            <a:chExt cx="3505" cy="2108"/>
          </a:xfrm>
        </p:grpSpPr>
        <p:sp>
          <p:nvSpPr>
            <p:cNvPr id="3098" name="Text Box 6"/>
            <p:cNvSpPr txBox="1">
              <a:spLocks noChangeArrowheads="1"/>
            </p:cNvSpPr>
            <p:nvPr/>
          </p:nvSpPr>
          <p:spPr bwMode="auto">
            <a:xfrm>
              <a:off x="1536" y="816"/>
              <a:ext cx="528" cy="207"/>
            </a:xfrm>
            <a:prstGeom prst="rect">
              <a:avLst/>
            </a:prstGeom>
            <a:noFill/>
            <a:ln w="9525">
              <a:noFill/>
              <a:miter lim="800000"/>
              <a:headEnd/>
              <a:tailEnd/>
            </a:ln>
          </p:spPr>
          <p:txBody>
            <a:bodyPr>
              <a:spAutoFit/>
            </a:bodyPr>
            <a:lstStyle/>
            <a:p>
              <a:pPr eaLnBrk="0" hangingPunct="0">
                <a:spcBef>
                  <a:spcPct val="50000"/>
                </a:spcBef>
              </a:pPr>
              <a:r>
                <a:rPr lang="en-GB" sz="1600"/>
                <a:t>10</a:t>
              </a:r>
              <a:r>
                <a:rPr lang="en-GB" sz="1600" baseline="30000"/>
                <a:t>-18</a:t>
              </a:r>
            </a:p>
          </p:txBody>
        </p:sp>
        <p:sp>
          <p:nvSpPr>
            <p:cNvPr id="3099" name="Rectangle 7"/>
            <p:cNvSpPr>
              <a:spLocks noChangeArrowheads="1"/>
            </p:cNvSpPr>
            <p:nvPr/>
          </p:nvSpPr>
          <p:spPr bwMode="auto">
            <a:xfrm>
              <a:off x="1536" y="1016"/>
              <a:ext cx="414" cy="207"/>
            </a:xfrm>
            <a:prstGeom prst="rect">
              <a:avLst/>
            </a:prstGeom>
            <a:noFill/>
            <a:ln w="9525">
              <a:noFill/>
              <a:miter lim="800000"/>
              <a:headEnd/>
              <a:tailEnd/>
            </a:ln>
          </p:spPr>
          <p:txBody>
            <a:bodyPr>
              <a:spAutoFit/>
            </a:bodyPr>
            <a:lstStyle/>
            <a:p>
              <a:pPr eaLnBrk="0" hangingPunct="0">
                <a:spcBef>
                  <a:spcPct val="50000"/>
                </a:spcBef>
              </a:pPr>
              <a:r>
                <a:rPr lang="en-GB" sz="1600"/>
                <a:t>10</a:t>
              </a:r>
              <a:r>
                <a:rPr lang="en-GB" sz="1600" baseline="30000"/>
                <a:t>-16</a:t>
              </a:r>
            </a:p>
          </p:txBody>
        </p:sp>
        <p:graphicFrame>
          <p:nvGraphicFramePr>
            <p:cNvPr id="3074" name="Object 8"/>
            <p:cNvGraphicFramePr>
              <a:graphicFrameLocks noChangeAspect="1"/>
            </p:cNvGraphicFramePr>
            <p:nvPr/>
          </p:nvGraphicFramePr>
          <p:xfrm>
            <a:off x="1872" y="720"/>
            <a:ext cx="3168" cy="1867"/>
          </p:xfrm>
          <a:graphic>
            <a:graphicData uri="http://schemas.openxmlformats.org/presentationml/2006/ole">
              <p:oleObj spid="_x0000_s3074" name="Bitmap Image" r:id="rId4" imgW="4998095" imgH="3398095" progId="PBrush">
                <p:embed/>
              </p:oleObj>
            </a:graphicData>
          </a:graphic>
        </p:graphicFrame>
        <p:sp>
          <p:nvSpPr>
            <p:cNvPr id="3100" name="Text Box 9"/>
            <p:cNvSpPr txBox="1">
              <a:spLocks noChangeArrowheads="1"/>
            </p:cNvSpPr>
            <p:nvPr/>
          </p:nvSpPr>
          <p:spPr bwMode="auto">
            <a:xfrm>
              <a:off x="1920" y="748"/>
              <a:ext cx="1776" cy="208"/>
            </a:xfrm>
            <a:prstGeom prst="rect">
              <a:avLst/>
            </a:prstGeom>
            <a:noFill/>
            <a:ln w="9525">
              <a:noFill/>
              <a:miter lim="800000"/>
              <a:headEnd/>
              <a:tailEnd/>
            </a:ln>
          </p:spPr>
          <p:txBody>
            <a:bodyPr>
              <a:spAutoFit/>
            </a:bodyPr>
            <a:lstStyle/>
            <a:p>
              <a:pPr eaLnBrk="0" hangingPunct="0">
                <a:spcBef>
                  <a:spcPct val="50000"/>
                </a:spcBef>
              </a:pPr>
              <a:r>
                <a:rPr lang="en-GB" sz="1600">
                  <a:solidFill>
                    <a:srgbClr val="080808"/>
                  </a:solidFill>
                </a:rPr>
                <a:t>WEP tests on matter system</a:t>
              </a:r>
            </a:p>
          </p:txBody>
        </p:sp>
        <p:sp>
          <p:nvSpPr>
            <p:cNvPr id="3101" name="Text Box 10"/>
            <p:cNvSpPr txBox="1">
              <a:spLocks noChangeArrowheads="1"/>
            </p:cNvSpPr>
            <p:nvPr/>
          </p:nvSpPr>
          <p:spPr bwMode="auto">
            <a:xfrm>
              <a:off x="1535" y="1200"/>
              <a:ext cx="385" cy="207"/>
            </a:xfrm>
            <a:prstGeom prst="rect">
              <a:avLst/>
            </a:prstGeom>
            <a:noFill/>
            <a:ln w="9525">
              <a:noFill/>
              <a:miter lim="800000"/>
              <a:headEnd/>
              <a:tailEnd/>
            </a:ln>
          </p:spPr>
          <p:txBody>
            <a:bodyPr>
              <a:spAutoFit/>
            </a:bodyPr>
            <a:lstStyle/>
            <a:p>
              <a:pPr eaLnBrk="0" hangingPunct="0"/>
              <a:r>
                <a:rPr lang="en-GB" sz="1600"/>
                <a:t>10</a:t>
              </a:r>
              <a:r>
                <a:rPr lang="en-GB" sz="1600" baseline="30000"/>
                <a:t>-14</a:t>
              </a:r>
            </a:p>
          </p:txBody>
        </p:sp>
        <p:sp>
          <p:nvSpPr>
            <p:cNvPr id="3102" name="Text Box 11"/>
            <p:cNvSpPr txBox="1">
              <a:spLocks noChangeArrowheads="1"/>
            </p:cNvSpPr>
            <p:nvPr/>
          </p:nvSpPr>
          <p:spPr bwMode="auto">
            <a:xfrm>
              <a:off x="1535" y="1392"/>
              <a:ext cx="375" cy="208"/>
            </a:xfrm>
            <a:prstGeom prst="rect">
              <a:avLst/>
            </a:prstGeom>
            <a:noFill/>
            <a:ln w="9525">
              <a:noFill/>
              <a:miter lim="800000"/>
              <a:headEnd/>
              <a:tailEnd/>
            </a:ln>
          </p:spPr>
          <p:txBody>
            <a:bodyPr wrap="none">
              <a:spAutoFit/>
            </a:bodyPr>
            <a:lstStyle/>
            <a:p>
              <a:pPr eaLnBrk="0" hangingPunct="0"/>
              <a:r>
                <a:rPr lang="en-GB" sz="1600"/>
                <a:t>10</a:t>
              </a:r>
              <a:r>
                <a:rPr lang="en-GB" sz="1600" baseline="30000"/>
                <a:t>-12</a:t>
              </a:r>
              <a:endParaRPr lang="en-GB" sz="1600"/>
            </a:p>
          </p:txBody>
        </p:sp>
        <p:sp>
          <p:nvSpPr>
            <p:cNvPr id="3103" name="Text Box 12"/>
            <p:cNvSpPr txBox="1">
              <a:spLocks noChangeArrowheads="1"/>
            </p:cNvSpPr>
            <p:nvPr/>
          </p:nvSpPr>
          <p:spPr bwMode="auto">
            <a:xfrm>
              <a:off x="1536" y="1585"/>
              <a:ext cx="375" cy="208"/>
            </a:xfrm>
            <a:prstGeom prst="rect">
              <a:avLst/>
            </a:prstGeom>
            <a:noFill/>
            <a:ln w="9525">
              <a:noFill/>
              <a:miter lim="800000"/>
              <a:headEnd/>
              <a:tailEnd/>
            </a:ln>
          </p:spPr>
          <p:txBody>
            <a:bodyPr wrap="none">
              <a:spAutoFit/>
            </a:bodyPr>
            <a:lstStyle/>
            <a:p>
              <a:pPr eaLnBrk="0" hangingPunct="0"/>
              <a:r>
                <a:rPr lang="en-GB" sz="1600"/>
                <a:t>10</a:t>
              </a:r>
              <a:r>
                <a:rPr lang="en-GB" sz="1600" baseline="30000"/>
                <a:t>-10</a:t>
              </a:r>
              <a:endParaRPr lang="en-GB" sz="1600"/>
            </a:p>
          </p:txBody>
        </p:sp>
        <p:sp>
          <p:nvSpPr>
            <p:cNvPr id="3104" name="Text Box 13"/>
            <p:cNvSpPr txBox="1">
              <a:spLocks noChangeArrowheads="1"/>
            </p:cNvSpPr>
            <p:nvPr/>
          </p:nvSpPr>
          <p:spPr bwMode="auto">
            <a:xfrm>
              <a:off x="1536" y="2160"/>
              <a:ext cx="327" cy="207"/>
            </a:xfrm>
            <a:prstGeom prst="rect">
              <a:avLst/>
            </a:prstGeom>
            <a:noFill/>
            <a:ln w="9525">
              <a:noFill/>
              <a:miter lim="800000"/>
              <a:headEnd/>
              <a:tailEnd/>
            </a:ln>
          </p:spPr>
          <p:txBody>
            <a:bodyPr wrap="none">
              <a:spAutoFit/>
            </a:bodyPr>
            <a:lstStyle/>
            <a:p>
              <a:pPr eaLnBrk="0" hangingPunct="0"/>
              <a:r>
                <a:rPr lang="en-GB" sz="1600"/>
                <a:t>10</a:t>
              </a:r>
              <a:r>
                <a:rPr lang="en-GB" sz="1600" baseline="30000"/>
                <a:t>-4</a:t>
              </a:r>
              <a:endParaRPr lang="en-GB" sz="1600"/>
            </a:p>
          </p:txBody>
        </p:sp>
        <p:sp>
          <p:nvSpPr>
            <p:cNvPr id="3105" name="Text Box 14"/>
            <p:cNvSpPr txBox="1">
              <a:spLocks noChangeArrowheads="1"/>
            </p:cNvSpPr>
            <p:nvPr/>
          </p:nvSpPr>
          <p:spPr bwMode="auto">
            <a:xfrm>
              <a:off x="1536" y="1968"/>
              <a:ext cx="327" cy="207"/>
            </a:xfrm>
            <a:prstGeom prst="rect">
              <a:avLst/>
            </a:prstGeom>
            <a:noFill/>
            <a:ln w="9525">
              <a:noFill/>
              <a:miter lim="800000"/>
              <a:headEnd/>
              <a:tailEnd/>
            </a:ln>
          </p:spPr>
          <p:txBody>
            <a:bodyPr wrap="none">
              <a:spAutoFit/>
            </a:bodyPr>
            <a:lstStyle/>
            <a:p>
              <a:pPr eaLnBrk="0" hangingPunct="0"/>
              <a:r>
                <a:rPr lang="en-GB" sz="1600"/>
                <a:t>10</a:t>
              </a:r>
              <a:r>
                <a:rPr lang="en-GB" sz="1600" baseline="30000"/>
                <a:t>-6</a:t>
              </a:r>
              <a:endParaRPr lang="en-GB" sz="1600"/>
            </a:p>
          </p:txBody>
        </p:sp>
        <p:sp>
          <p:nvSpPr>
            <p:cNvPr id="3106" name="Text Box 15"/>
            <p:cNvSpPr txBox="1">
              <a:spLocks noChangeArrowheads="1"/>
            </p:cNvSpPr>
            <p:nvPr/>
          </p:nvSpPr>
          <p:spPr bwMode="auto">
            <a:xfrm>
              <a:off x="1536" y="1777"/>
              <a:ext cx="385" cy="207"/>
            </a:xfrm>
            <a:prstGeom prst="rect">
              <a:avLst/>
            </a:prstGeom>
            <a:noFill/>
            <a:ln w="9525">
              <a:noFill/>
              <a:miter lim="800000"/>
              <a:headEnd/>
              <a:tailEnd/>
            </a:ln>
          </p:spPr>
          <p:txBody>
            <a:bodyPr>
              <a:spAutoFit/>
            </a:bodyPr>
            <a:lstStyle/>
            <a:p>
              <a:pPr eaLnBrk="0" hangingPunct="0"/>
              <a:r>
                <a:rPr lang="en-GB" sz="1600"/>
                <a:t>10</a:t>
              </a:r>
              <a:r>
                <a:rPr lang="en-GB" sz="1600" baseline="30000"/>
                <a:t>-8</a:t>
              </a:r>
              <a:endParaRPr lang="en-GB" sz="1600"/>
            </a:p>
          </p:txBody>
        </p:sp>
        <p:sp>
          <p:nvSpPr>
            <p:cNvPr id="3107" name="Text Box 16"/>
            <p:cNvSpPr txBox="1">
              <a:spLocks noChangeArrowheads="1"/>
            </p:cNvSpPr>
            <p:nvPr/>
          </p:nvSpPr>
          <p:spPr bwMode="auto">
            <a:xfrm>
              <a:off x="1536" y="2351"/>
              <a:ext cx="327" cy="208"/>
            </a:xfrm>
            <a:prstGeom prst="rect">
              <a:avLst/>
            </a:prstGeom>
            <a:noFill/>
            <a:ln w="9525">
              <a:noFill/>
              <a:miter lim="800000"/>
              <a:headEnd/>
              <a:tailEnd/>
            </a:ln>
          </p:spPr>
          <p:txBody>
            <a:bodyPr wrap="none">
              <a:spAutoFit/>
            </a:bodyPr>
            <a:lstStyle/>
            <a:p>
              <a:pPr eaLnBrk="0" hangingPunct="0"/>
              <a:r>
                <a:rPr lang="en-GB" sz="1600"/>
                <a:t>10</a:t>
              </a:r>
              <a:r>
                <a:rPr lang="en-GB" sz="1600" baseline="30000"/>
                <a:t>-2</a:t>
              </a:r>
              <a:endParaRPr lang="en-GB" sz="1600"/>
            </a:p>
          </p:txBody>
        </p:sp>
        <p:sp>
          <p:nvSpPr>
            <p:cNvPr id="3108" name="Text Box 17"/>
            <p:cNvSpPr txBox="1">
              <a:spLocks noChangeArrowheads="1"/>
            </p:cNvSpPr>
            <p:nvPr/>
          </p:nvSpPr>
          <p:spPr bwMode="auto">
            <a:xfrm>
              <a:off x="1872" y="2639"/>
              <a:ext cx="432" cy="188"/>
            </a:xfrm>
            <a:prstGeom prst="rect">
              <a:avLst/>
            </a:prstGeom>
            <a:noFill/>
            <a:ln w="9525">
              <a:noFill/>
              <a:miter lim="800000"/>
              <a:headEnd/>
              <a:tailEnd/>
            </a:ln>
          </p:spPr>
          <p:txBody>
            <a:bodyPr>
              <a:spAutoFit/>
            </a:bodyPr>
            <a:lstStyle/>
            <a:p>
              <a:pPr eaLnBrk="0" hangingPunct="0">
                <a:spcBef>
                  <a:spcPct val="50000"/>
                </a:spcBef>
              </a:pPr>
              <a:r>
                <a:rPr lang="en-GB" sz="1400"/>
                <a:t>1700</a:t>
              </a:r>
            </a:p>
          </p:txBody>
        </p:sp>
        <p:sp>
          <p:nvSpPr>
            <p:cNvPr id="3109" name="Text Box 18"/>
            <p:cNvSpPr txBox="1">
              <a:spLocks noChangeArrowheads="1"/>
            </p:cNvSpPr>
            <p:nvPr/>
          </p:nvSpPr>
          <p:spPr bwMode="auto">
            <a:xfrm>
              <a:off x="2976" y="2639"/>
              <a:ext cx="432" cy="188"/>
            </a:xfrm>
            <a:prstGeom prst="rect">
              <a:avLst/>
            </a:prstGeom>
            <a:noFill/>
            <a:ln w="9525">
              <a:noFill/>
              <a:miter lim="800000"/>
              <a:headEnd/>
              <a:tailEnd/>
            </a:ln>
          </p:spPr>
          <p:txBody>
            <a:bodyPr>
              <a:spAutoFit/>
            </a:bodyPr>
            <a:lstStyle/>
            <a:p>
              <a:pPr eaLnBrk="0" hangingPunct="0">
                <a:spcBef>
                  <a:spcPct val="50000"/>
                </a:spcBef>
              </a:pPr>
              <a:r>
                <a:rPr lang="en-GB" sz="1400"/>
                <a:t>1900</a:t>
              </a:r>
            </a:p>
          </p:txBody>
        </p:sp>
        <p:sp>
          <p:nvSpPr>
            <p:cNvPr id="3110" name="Text Box 19"/>
            <p:cNvSpPr txBox="1">
              <a:spLocks noChangeArrowheads="1"/>
            </p:cNvSpPr>
            <p:nvPr/>
          </p:nvSpPr>
          <p:spPr bwMode="auto">
            <a:xfrm>
              <a:off x="2448" y="2639"/>
              <a:ext cx="432" cy="188"/>
            </a:xfrm>
            <a:prstGeom prst="rect">
              <a:avLst/>
            </a:prstGeom>
            <a:noFill/>
            <a:ln w="9525">
              <a:noFill/>
              <a:miter lim="800000"/>
              <a:headEnd/>
              <a:tailEnd/>
            </a:ln>
          </p:spPr>
          <p:txBody>
            <a:bodyPr>
              <a:spAutoFit/>
            </a:bodyPr>
            <a:lstStyle/>
            <a:p>
              <a:pPr eaLnBrk="0" hangingPunct="0">
                <a:spcBef>
                  <a:spcPct val="50000"/>
                </a:spcBef>
              </a:pPr>
              <a:r>
                <a:rPr lang="en-GB" sz="1400"/>
                <a:t>1800</a:t>
              </a:r>
            </a:p>
          </p:txBody>
        </p:sp>
        <p:sp>
          <p:nvSpPr>
            <p:cNvPr id="3111" name="Text Box 20"/>
            <p:cNvSpPr txBox="1">
              <a:spLocks noChangeArrowheads="1"/>
            </p:cNvSpPr>
            <p:nvPr/>
          </p:nvSpPr>
          <p:spPr bwMode="auto">
            <a:xfrm>
              <a:off x="3552" y="2640"/>
              <a:ext cx="433" cy="188"/>
            </a:xfrm>
            <a:prstGeom prst="rect">
              <a:avLst/>
            </a:prstGeom>
            <a:noFill/>
            <a:ln w="9525">
              <a:noFill/>
              <a:miter lim="800000"/>
              <a:headEnd/>
              <a:tailEnd/>
            </a:ln>
          </p:spPr>
          <p:txBody>
            <a:bodyPr>
              <a:spAutoFit/>
            </a:bodyPr>
            <a:lstStyle/>
            <a:p>
              <a:pPr eaLnBrk="0" hangingPunct="0">
                <a:spcBef>
                  <a:spcPct val="50000"/>
                </a:spcBef>
              </a:pPr>
              <a:r>
                <a:rPr lang="en-GB" sz="1400"/>
                <a:t>2000</a:t>
              </a:r>
            </a:p>
          </p:txBody>
        </p:sp>
      </p:grpSp>
      <p:sp>
        <p:nvSpPr>
          <p:cNvPr id="3079" name="Text Box 21"/>
          <p:cNvSpPr txBox="1">
            <a:spLocks noChangeArrowheads="1"/>
          </p:cNvSpPr>
          <p:nvPr/>
        </p:nvSpPr>
        <p:spPr bwMode="auto">
          <a:xfrm>
            <a:off x="557213" y="1150938"/>
            <a:ext cx="2543175" cy="1681162"/>
          </a:xfrm>
          <a:prstGeom prst="rect">
            <a:avLst/>
          </a:prstGeom>
          <a:noFill/>
          <a:ln w="9525">
            <a:noFill/>
            <a:miter lim="800000"/>
            <a:headEnd/>
            <a:tailEnd/>
          </a:ln>
        </p:spPr>
        <p:txBody>
          <a:bodyPr>
            <a:spAutoFit/>
          </a:bodyPr>
          <a:lstStyle/>
          <a:p>
            <a:pPr eaLnBrk="0" hangingPunct="0">
              <a:spcBef>
                <a:spcPct val="50000"/>
              </a:spcBef>
              <a:buFontTx/>
              <a:buChar char="•"/>
            </a:pPr>
            <a:r>
              <a:rPr lang="en-GB" sz="1600"/>
              <a:t>No direct measurements on gravity effects on antimatter</a:t>
            </a:r>
          </a:p>
          <a:p>
            <a:pPr eaLnBrk="0" hangingPunct="0">
              <a:spcBef>
                <a:spcPct val="50000"/>
              </a:spcBef>
              <a:buFontTx/>
              <a:buChar char="•"/>
            </a:pPr>
            <a:r>
              <a:rPr lang="en-GB" sz="1600"/>
              <a:t>“Low” precision measurement (1%) will be the first one</a:t>
            </a:r>
            <a:endParaRPr lang="en-GB"/>
          </a:p>
        </p:txBody>
      </p:sp>
      <p:sp>
        <p:nvSpPr>
          <p:cNvPr id="3080" name="Line 22"/>
          <p:cNvSpPr>
            <a:spLocks noChangeShapeType="1"/>
          </p:cNvSpPr>
          <p:nvPr/>
        </p:nvSpPr>
        <p:spPr bwMode="auto">
          <a:xfrm>
            <a:off x="1590675" y="3086100"/>
            <a:ext cx="647700" cy="1447800"/>
          </a:xfrm>
          <a:prstGeom prst="line">
            <a:avLst/>
          </a:prstGeom>
          <a:noFill/>
          <a:ln w="9525">
            <a:solidFill>
              <a:schemeClr val="tx1"/>
            </a:solidFill>
            <a:round/>
            <a:headEnd/>
            <a:tailEnd type="triangle" w="med" len="med"/>
          </a:ln>
        </p:spPr>
        <p:txBody>
          <a:bodyPr/>
          <a:lstStyle/>
          <a:p>
            <a:endParaRPr lang="it-IT"/>
          </a:p>
        </p:txBody>
      </p:sp>
      <p:sp>
        <p:nvSpPr>
          <p:cNvPr id="3081" name="Text Box 23"/>
          <p:cNvSpPr txBox="1">
            <a:spLocks noChangeArrowheads="1"/>
          </p:cNvSpPr>
          <p:nvPr/>
        </p:nvSpPr>
        <p:spPr bwMode="auto">
          <a:xfrm>
            <a:off x="485775" y="4667250"/>
            <a:ext cx="8239125" cy="366713"/>
          </a:xfrm>
          <a:prstGeom prst="rect">
            <a:avLst/>
          </a:prstGeom>
          <a:noFill/>
          <a:ln w="9525">
            <a:noFill/>
            <a:miter lim="800000"/>
            <a:headEnd/>
            <a:tailEnd/>
          </a:ln>
        </p:spPr>
        <p:txBody>
          <a:bodyPr>
            <a:spAutoFit/>
          </a:bodyPr>
          <a:lstStyle/>
          <a:p>
            <a:pPr>
              <a:spcBef>
                <a:spcPct val="50000"/>
              </a:spcBef>
            </a:pPr>
            <a:r>
              <a:rPr lang="en-US"/>
              <a:t>Can be done with a beam of Antiatoms flying to a detector!</a:t>
            </a:r>
          </a:p>
        </p:txBody>
      </p:sp>
      <p:sp>
        <p:nvSpPr>
          <p:cNvPr id="3082" name="Text Box 24"/>
          <p:cNvSpPr txBox="1">
            <a:spLocks noChangeArrowheads="1"/>
          </p:cNvSpPr>
          <p:nvPr/>
        </p:nvSpPr>
        <p:spPr bwMode="auto">
          <a:xfrm>
            <a:off x="6810375" y="4695825"/>
            <a:ext cx="2047875" cy="1066800"/>
          </a:xfrm>
          <a:prstGeom prst="rect">
            <a:avLst/>
          </a:prstGeom>
          <a:noFill/>
          <a:ln w="9525">
            <a:noFill/>
            <a:miter lim="800000"/>
            <a:headEnd/>
            <a:tailEnd/>
          </a:ln>
        </p:spPr>
        <p:txBody>
          <a:bodyPr>
            <a:spAutoFit/>
          </a:bodyPr>
          <a:lstStyle/>
          <a:p>
            <a:pPr>
              <a:spcBef>
                <a:spcPct val="50000"/>
              </a:spcBef>
            </a:pPr>
            <a:r>
              <a:rPr lang="en-US" sz="3200">
                <a:solidFill>
                  <a:srgbClr val="FF0000"/>
                </a:solidFill>
                <a:latin typeface="Brush Script Std" pitchFamily="50" charset="0"/>
              </a:rPr>
              <a:t>AEGIS first phase</a:t>
            </a:r>
          </a:p>
        </p:txBody>
      </p:sp>
      <p:sp>
        <p:nvSpPr>
          <p:cNvPr id="3083" name="Line 27"/>
          <p:cNvSpPr>
            <a:spLocks noChangeShapeType="1"/>
          </p:cNvSpPr>
          <p:nvPr/>
        </p:nvSpPr>
        <p:spPr bwMode="auto">
          <a:xfrm>
            <a:off x="1847850" y="5124450"/>
            <a:ext cx="0" cy="333375"/>
          </a:xfrm>
          <a:prstGeom prst="line">
            <a:avLst/>
          </a:prstGeom>
          <a:noFill/>
          <a:ln w="9525">
            <a:solidFill>
              <a:schemeClr val="tx1"/>
            </a:solidFill>
            <a:round/>
            <a:headEnd/>
            <a:tailEnd/>
          </a:ln>
        </p:spPr>
        <p:txBody>
          <a:bodyPr/>
          <a:lstStyle/>
          <a:p>
            <a:endParaRPr lang="it-IT"/>
          </a:p>
        </p:txBody>
      </p:sp>
      <p:sp>
        <p:nvSpPr>
          <p:cNvPr id="3084" name="Line 28"/>
          <p:cNvSpPr>
            <a:spLocks noChangeShapeType="1"/>
          </p:cNvSpPr>
          <p:nvPr/>
        </p:nvSpPr>
        <p:spPr bwMode="auto">
          <a:xfrm>
            <a:off x="1838325" y="5686425"/>
            <a:ext cx="0" cy="342900"/>
          </a:xfrm>
          <a:prstGeom prst="line">
            <a:avLst/>
          </a:prstGeom>
          <a:noFill/>
          <a:ln w="9525">
            <a:solidFill>
              <a:schemeClr val="tx1"/>
            </a:solidFill>
            <a:round/>
            <a:headEnd/>
            <a:tailEnd/>
          </a:ln>
        </p:spPr>
        <p:txBody>
          <a:bodyPr/>
          <a:lstStyle/>
          <a:p>
            <a:endParaRPr lang="it-IT"/>
          </a:p>
        </p:txBody>
      </p:sp>
      <p:sp>
        <p:nvSpPr>
          <p:cNvPr id="3085" name="Line 29"/>
          <p:cNvSpPr>
            <a:spLocks noChangeShapeType="1"/>
          </p:cNvSpPr>
          <p:nvPr/>
        </p:nvSpPr>
        <p:spPr bwMode="auto">
          <a:xfrm>
            <a:off x="1266825" y="5562600"/>
            <a:ext cx="762000" cy="0"/>
          </a:xfrm>
          <a:prstGeom prst="line">
            <a:avLst/>
          </a:prstGeom>
          <a:noFill/>
          <a:ln w="9525">
            <a:solidFill>
              <a:schemeClr val="tx1"/>
            </a:solidFill>
            <a:round/>
            <a:headEnd/>
            <a:tailEnd type="triangle" w="med" len="med"/>
          </a:ln>
        </p:spPr>
        <p:txBody>
          <a:bodyPr/>
          <a:lstStyle/>
          <a:p>
            <a:endParaRPr lang="it-IT"/>
          </a:p>
        </p:txBody>
      </p:sp>
      <p:sp>
        <p:nvSpPr>
          <p:cNvPr id="3086" name="Oval 30"/>
          <p:cNvSpPr>
            <a:spLocks noChangeArrowheads="1"/>
          </p:cNvSpPr>
          <p:nvPr/>
        </p:nvSpPr>
        <p:spPr bwMode="auto">
          <a:xfrm>
            <a:off x="866775" y="5353050"/>
            <a:ext cx="371475" cy="371475"/>
          </a:xfrm>
          <a:prstGeom prst="ellipse">
            <a:avLst/>
          </a:prstGeom>
          <a:solidFill>
            <a:srgbClr val="FFCC00"/>
          </a:solidFill>
          <a:ln w="9525">
            <a:solidFill>
              <a:schemeClr val="tx1"/>
            </a:solidFill>
            <a:round/>
            <a:headEnd/>
            <a:tailEnd/>
          </a:ln>
        </p:spPr>
        <p:txBody>
          <a:bodyPr wrap="none" anchor="ctr"/>
          <a:lstStyle/>
          <a:p>
            <a:endParaRPr lang="it-IT"/>
          </a:p>
        </p:txBody>
      </p:sp>
      <p:sp>
        <p:nvSpPr>
          <p:cNvPr id="3087" name="Line 31"/>
          <p:cNvSpPr>
            <a:spLocks noChangeShapeType="1"/>
          </p:cNvSpPr>
          <p:nvPr/>
        </p:nvSpPr>
        <p:spPr bwMode="auto">
          <a:xfrm>
            <a:off x="3667125" y="5095875"/>
            <a:ext cx="9525" cy="942975"/>
          </a:xfrm>
          <a:prstGeom prst="line">
            <a:avLst/>
          </a:prstGeom>
          <a:noFill/>
          <a:ln w="9525">
            <a:solidFill>
              <a:schemeClr val="tx1"/>
            </a:solidFill>
            <a:round/>
            <a:headEnd/>
            <a:tailEnd/>
          </a:ln>
        </p:spPr>
        <p:txBody>
          <a:bodyPr/>
          <a:lstStyle/>
          <a:p>
            <a:endParaRPr lang="it-IT"/>
          </a:p>
        </p:txBody>
      </p:sp>
      <p:sp>
        <p:nvSpPr>
          <p:cNvPr id="3088" name="Line 32"/>
          <p:cNvSpPr>
            <a:spLocks noChangeShapeType="1"/>
          </p:cNvSpPr>
          <p:nvPr/>
        </p:nvSpPr>
        <p:spPr bwMode="auto">
          <a:xfrm>
            <a:off x="2124075" y="5562600"/>
            <a:ext cx="838200" cy="19050"/>
          </a:xfrm>
          <a:prstGeom prst="line">
            <a:avLst/>
          </a:prstGeom>
          <a:noFill/>
          <a:ln w="9525">
            <a:solidFill>
              <a:schemeClr val="tx1"/>
            </a:solidFill>
            <a:round/>
            <a:headEnd/>
            <a:tailEnd/>
          </a:ln>
        </p:spPr>
        <p:txBody>
          <a:bodyPr/>
          <a:lstStyle/>
          <a:p>
            <a:endParaRPr lang="it-IT"/>
          </a:p>
        </p:txBody>
      </p:sp>
      <p:sp>
        <p:nvSpPr>
          <p:cNvPr id="3089" name="Line 34"/>
          <p:cNvSpPr>
            <a:spLocks noChangeShapeType="1"/>
          </p:cNvSpPr>
          <p:nvPr/>
        </p:nvSpPr>
        <p:spPr bwMode="auto">
          <a:xfrm>
            <a:off x="2959100" y="5575300"/>
            <a:ext cx="704850" cy="31750"/>
          </a:xfrm>
          <a:prstGeom prst="line">
            <a:avLst/>
          </a:prstGeom>
          <a:noFill/>
          <a:ln w="9525">
            <a:solidFill>
              <a:schemeClr val="tx1"/>
            </a:solidFill>
            <a:round/>
            <a:headEnd/>
            <a:tailEnd/>
          </a:ln>
        </p:spPr>
        <p:txBody>
          <a:bodyPr/>
          <a:lstStyle/>
          <a:p>
            <a:endParaRPr lang="it-IT"/>
          </a:p>
        </p:txBody>
      </p:sp>
      <p:sp>
        <p:nvSpPr>
          <p:cNvPr id="3090" name="Oval 35"/>
          <p:cNvSpPr>
            <a:spLocks noChangeArrowheads="1"/>
          </p:cNvSpPr>
          <p:nvPr/>
        </p:nvSpPr>
        <p:spPr bwMode="auto">
          <a:xfrm>
            <a:off x="3606800" y="5562600"/>
            <a:ext cx="88900" cy="107950"/>
          </a:xfrm>
          <a:prstGeom prst="ellipse">
            <a:avLst/>
          </a:prstGeom>
          <a:solidFill>
            <a:srgbClr val="FFCC00"/>
          </a:solidFill>
          <a:ln w="9525">
            <a:solidFill>
              <a:schemeClr val="tx1"/>
            </a:solidFill>
            <a:round/>
            <a:headEnd/>
            <a:tailEnd/>
          </a:ln>
        </p:spPr>
        <p:txBody>
          <a:bodyPr wrap="none" anchor="ctr"/>
          <a:lstStyle/>
          <a:p>
            <a:endParaRPr lang="it-IT"/>
          </a:p>
        </p:txBody>
      </p:sp>
      <p:sp>
        <p:nvSpPr>
          <p:cNvPr id="3091" name="Text Box 37"/>
          <p:cNvSpPr txBox="1">
            <a:spLocks noChangeArrowheads="1"/>
          </p:cNvSpPr>
          <p:nvPr/>
        </p:nvSpPr>
        <p:spPr bwMode="auto">
          <a:xfrm>
            <a:off x="2546350" y="5657850"/>
            <a:ext cx="330200" cy="366713"/>
          </a:xfrm>
          <a:prstGeom prst="rect">
            <a:avLst/>
          </a:prstGeom>
          <a:noFill/>
          <a:ln w="9525">
            <a:noFill/>
            <a:miter lim="800000"/>
            <a:headEnd/>
            <a:tailEnd/>
          </a:ln>
        </p:spPr>
        <p:txBody>
          <a:bodyPr>
            <a:spAutoFit/>
          </a:bodyPr>
          <a:lstStyle/>
          <a:p>
            <a:pPr>
              <a:spcBef>
                <a:spcPct val="50000"/>
              </a:spcBef>
            </a:pPr>
            <a:r>
              <a:rPr lang="en-US" i="1"/>
              <a:t>g</a:t>
            </a:r>
          </a:p>
        </p:txBody>
      </p:sp>
      <p:sp>
        <p:nvSpPr>
          <p:cNvPr id="3092" name="Line 38"/>
          <p:cNvSpPr>
            <a:spLocks noChangeShapeType="1"/>
          </p:cNvSpPr>
          <p:nvPr/>
        </p:nvSpPr>
        <p:spPr bwMode="auto">
          <a:xfrm>
            <a:off x="2927350" y="5784850"/>
            <a:ext cx="0" cy="241300"/>
          </a:xfrm>
          <a:prstGeom prst="line">
            <a:avLst/>
          </a:prstGeom>
          <a:noFill/>
          <a:ln w="9525">
            <a:solidFill>
              <a:schemeClr val="tx1"/>
            </a:solidFill>
            <a:round/>
            <a:headEnd/>
            <a:tailEnd type="triangle" w="med" len="med"/>
          </a:ln>
        </p:spPr>
        <p:txBody>
          <a:bodyPr/>
          <a:lstStyle/>
          <a:p>
            <a:endParaRPr lang="it-IT"/>
          </a:p>
        </p:txBody>
      </p:sp>
      <p:sp>
        <p:nvSpPr>
          <p:cNvPr id="3093" name="Text Box 39"/>
          <p:cNvSpPr txBox="1">
            <a:spLocks noChangeArrowheads="1"/>
          </p:cNvSpPr>
          <p:nvPr/>
        </p:nvSpPr>
        <p:spPr bwMode="auto">
          <a:xfrm>
            <a:off x="895350" y="5378450"/>
            <a:ext cx="558800" cy="304800"/>
          </a:xfrm>
          <a:prstGeom prst="rect">
            <a:avLst/>
          </a:prstGeom>
          <a:noFill/>
          <a:ln w="9525">
            <a:noFill/>
            <a:miter lim="800000"/>
            <a:headEnd/>
            <a:tailEnd/>
          </a:ln>
        </p:spPr>
        <p:txBody>
          <a:bodyPr>
            <a:spAutoFit/>
          </a:bodyPr>
          <a:lstStyle/>
          <a:p>
            <a:pPr>
              <a:spcBef>
                <a:spcPct val="50000"/>
              </a:spcBef>
            </a:pPr>
            <a:r>
              <a:rPr lang="en-US" sz="1400"/>
              <a:t>H</a:t>
            </a:r>
          </a:p>
        </p:txBody>
      </p:sp>
      <p:sp>
        <p:nvSpPr>
          <p:cNvPr id="3094" name="Line 40"/>
          <p:cNvSpPr>
            <a:spLocks noChangeShapeType="1"/>
          </p:cNvSpPr>
          <p:nvPr/>
        </p:nvSpPr>
        <p:spPr bwMode="auto">
          <a:xfrm>
            <a:off x="1003300" y="5429250"/>
            <a:ext cx="107950" cy="0"/>
          </a:xfrm>
          <a:prstGeom prst="line">
            <a:avLst/>
          </a:prstGeom>
          <a:noFill/>
          <a:ln w="9525">
            <a:solidFill>
              <a:schemeClr val="tx1"/>
            </a:solidFill>
            <a:round/>
            <a:headEnd/>
            <a:tailEnd/>
          </a:ln>
        </p:spPr>
        <p:txBody>
          <a:bodyPr/>
          <a:lstStyle/>
          <a:p>
            <a:endParaRPr lang="it-IT"/>
          </a:p>
        </p:txBody>
      </p:sp>
      <p:pic>
        <p:nvPicPr>
          <p:cNvPr id="3095" name="Picture 41"/>
          <p:cNvPicPr>
            <a:picLocks noChangeAspect="1" noChangeArrowheads="1"/>
          </p:cNvPicPr>
          <p:nvPr/>
        </p:nvPicPr>
        <p:blipFill>
          <a:blip r:embed="rId5" cstate="print"/>
          <a:srcRect/>
          <a:stretch>
            <a:fillRect/>
          </a:stretch>
        </p:blipFill>
        <p:spPr bwMode="auto">
          <a:xfrm>
            <a:off x="4048125" y="5399088"/>
            <a:ext cx="1612900" cy="404812"/>
          </a:xfrm>
          <a:prstGeom prst="rect">
            <a:avLst/>
          </a:prstGeom>
          <a:noFill/>
          <a:ln w="12700">
            <a:noFill/>
            <a:miter lim="800000"/>
            <a:headEnd/>
            <a:tailEnd/>
          </a:ln>
        </p:spPr>
      </p:pic>
      <p:sp>
        <p:nvSpPr>
          <p:cNvPr id="3096" name="Line 42"/>
          <p:cNvSpPr>
            <a:spLocks noChangeShapeType="1"/>
          </p:cNvSpPr>
          <p:nvPr/>
        </p:nvSpPr>
        <p:spPr bwMode="auto">
          <a:xfrm>
            <a:off x="1914525" y="5153025"/>
            <a:ext cx="1695450" cy="0"/>
          </a:xfrm>
          <a:prstGeom prst="line">
            <a:avLst/>
          </a:prstGeom>
          <a:noFill/>
          <a:ln w="9525">
            <a:solidFill>
              <a:schemeClr val="tx1"/>
            </a:solidFill>
            <a:prstDash val="dash"/>
            <a:round/>
            <a:headEnd type="arrow" w="med" len="med"/>
            <a:tailEnd type="arrow" w="med" len="med"/>
          </a:ln>
        </p:spPr>
        <p:txBody>
          <a:bodyPr/>
          <a:lstStyle/>
          <a:p>
            <a:endParaRPr lang="it-IT"/>
          </a:p>
        </p:txBody>
      </p:sp>
      <p:sp>
        <p:nvSpPr>
          <p:cNvPr id="3097" name="Text Box 43"/>
          <p:cNvSpPr txBox="1">
            <a:spLocks noChangeArrowheads="1"/>
          </p:cNvSpPr>
          <p:nvPr/>
        </p:nvSpPr>
        <p:spPr bwMode="auto">
          <a:xfrm>
            <a:off x="2762250" y="5095875"/>
            <a:ext cx="228600" cy="366713"/>
          </a:xfrm>
          <a:prstGeom prst="rect">
            <a:avLst/>
          </a:prstGeom>
          <a:noFill/>
          <a:ln w="9525">
            <a:noFill/>
            <a:miter lim="800000"/>
            <a:headEnd/>
            <a:tailEnd/>
          </a:ln>
        </p:spPr>
        <p:txBody>
          <a:bodyPr>
            <a:spAutoFit/>
          </a:bodyPr>
          <a:lstStyle/>
          <a:p>
            <a:pPr>
              <a:spcBef>
                <a:spcPct val="50000"/>
              </a:spcBef>
            </a:pPr>
            <a:r>
              <a:rPr lang="en-US"/>
              <a:t>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data 3"/>
          <p:cNvSpPr>
            <a:spLocks noGrp="1"/>
          </p:cNvSpPr>
          <p:nvPr>
            <p:ph type="dt" sz="quarter" idx="10"/>
          </p:nvPr>
        </p:nvSpPr>
        <p:spPr>
          <a:noFill/>
        </p:spPr>
        <p:txBody>
          <a:bodyPr/>
          <a:lstStyle/>
          <a:p>
            <a:fld id="{BC86C6C4-C345-4266-841F-EA165114F615}" type="datetime1">
              <a:rPr lang="en-US" smtClean="0"/>
              <a:t>10/3/2012</a:t>
            </a:fld>
            <a:endParaRPr lang="it-IT" smtClean="0"/>
          </a:p>
        </p:txBody>
      </p:sp>
      <p:sp>
        <p:nvSpPr>
          <p:cNvPr id="16387"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16388" name="Text Box 5"/>
          <p:cNvSpPr txBox="1">
            <a:spLocks noChangeArrowheads="1"/>
          </p:cNvSpPr>
          <p:nvPr/>
        </p:nvSpPr>
        <p:spPr bwMode="auto">
          <a:xfrm>
            <a:off x="200025" y="304800"/>
            <a:ext cx="2924175" cy="366713"/>
          </a:xfrm>
          <a:prstGeom prst="rect">
            <a:avLst/>
          </a:prstGeom>
          <a:noFill/>
          <a:ln w="9525">
            <a:noFill/>
            <a:miter lim="800000"/>
            <a:headEnd/>
            <a:tailEnd/>
          </a:ln>
        </p:spPr>
        <p:txBody>
          <a:bodyPr>
            <a:spAutoFit/>
          </a:bodyPr>
          <a:lstStyle/>
          <a:p>
            <a:pPr>
              <a:spcBef>
                <a:spcPct val="50000"/>
              </a:spcBef>
            </a:pPr>
            <a:r>
              <a:rPr lang="en-US"/>
              <a:t>Antimatter investigations!</a:t>
            </a:r>
          </a:p>
        </p:txBody>
      </p:sp>
      <p:sp>
        <p:nvSpPr>
          <p:cNvPr id="16389" name="Text Box 6"/>
          <p:cNvSpPr txBox="1">
            <a:spLocks noChangeArrowheads="1"/>
          </p:cNvSpPr>
          <p:nvPr/>
        </p:nvSpPr>
        <p:spPr bwMode="auto">
          <a:xfrm>
            <a:off x="3198813" y="298450"/>
            <a:ext cx="4754562" cy="396875"/>
          </a:xfrm>
          <a:prstGeom prst="rect">
            <a:avLst/>
          </a:prstGeom>
          <a:noFill/>
          <a:ln w="9525">
            <a:noFill/>
            <a:miter lim="800000"/>
            <a:headEnd/>
            <a:tailEnd/>
          </a:ln>
        </p:spPr>
        <p:txBody>
          <a:bodyPr wrap="none">
            <a:spAutoFit/>
          </a:bodyPr>
          <a:lstStyle/>
          <a:p>
            <a:pPr algn="ctr"/>
            <a:r>
              <a:rPr kumimoji="1" lang="it-IT" sz="2000" b="1">
                <a:solidFill>
                  <a:schemeClr val="accent2"/>
                </a:solidFill>
                <a:ea typeface="ＭＳ Ｐゴシック" pitchFamily="34" charset="-128"/>
              </a:rPr>
              <a:t>ANTIHYDROGEN PROGRAM @ CERN</a:t>
            </a:r>
          </a:p>
        </p:txBody>
      </p:sp>
      <p:sp>
        <p:nvSpPr>
          <p:cNvPr id="16390" name="Rectangle 8"/>
          <p:cNvSpPr>
            <a:spLocks noChangeArrowheads="1"/>
          </p:cNvSpPr>
          <p:nvPr/>
        </p:nvSpPr>
        <p:spPr bwMode="auto">
          <a:xfrm>
            <a:off x="320675" y="1674813"/>
            <a:ext cx="8637588" cy="3949700"/>
          </a:xfrm>
          <a:prstGeom prst="rect">
            <a:avLst/>
          </a:prstGeom>
          <a:noFill/>
          <a:ln w="9525">
            <a:noFill/>
            <a:miter lim="800000"/>
            <a:headEnd/>
            <a:tailEnd/>
          </a:ln>
        </p:spPr>
        <p:txBody>
          <a:bodyPr>
            <a:spAutoFit/>
          </a:bodyPr>
          <a:lstStyle/>
          <a:p>
            <a:r>
              <a:rPr lang="en-US" sz="2000" b="1" dirty="0">
                <a:solidFill>
                  <a:srgbClr val="FF0000"/>
                </a:solidFill>
              </a:rPr>
              <a:t>PHASE I: Production of “cold” </a:t>
            </a:r>
            <a:r>
              <a:rPr lang="en-US" sz="2000" b="1" dirty="0" err="1">
                <a:solidFill>
                  <a:srgbClr val="FF0000"/>
                </a:solidFill>
              </a:rPr>
              <a:t>antihydrogen</a:t>
            </a:r>
            <a:r>
              <a:rPr lang="en-US" sz="2000" b="1" dirty="0">
                <a:solidFill>
                  <a:srgbClr val="FF0000"/>
                </a:solidFill>
              </a:rPr>
              <a:t> atoms (2000-2004)</a:t>
            </a:r>
            <a:r>
              <a:rPr lang="en-US" sz="2000" b="1" dirty="0">
                <a:solidFill>
                  <a:srgbClr val="000099"/>
                </a:solidFill>
              </a:rPr>
              <a:t/>
            </a:r>
            <a:br>
              <a:rPr lang="en-US" sz="2000" b="1" dirty="0">
                <a:solidFill>
                  <a:srgbClr val="000099"/>
                </a:solidFill>
              </a:rPr>
            </a:br>
            <a:r>
              <a:rPr lang="en-US" sz="2000" b="1" dirty="0">
                <a:solidFill>
                  <a:srgbClr val="000099"/>
                </a:solidFill>
              </a:rPr>
              <a:t>	ATHENA </a:t>
            </a:r>
            <a:r>
              <a:rPr lang="en-US" dirty="0">
                <a:solidFill>
                  <a:srgbClr val="000099"/>
                </a:solidFill>
              </a:rPr>
              <a:t>(</a:t>
            </a:r>
            <a:r>
              <a:rPr lang="en-US" b="1" dirty="0" err="1">
                <a:solidFill>
                  <a:srgbClr val="000099"/>
                </a:solidFill>
                <a:ea typeface="ＭＳ Ｐゴシック" pitchFamily="34" charset="-128"/>
              </a:rPr>
              <a:t>A</a:t>
            </a:r>
            <a:r>
              <a:rPr lang="en-US" dirty="0" err="1">
                <a:solidFill>
                  <a:srgbClr val="000099"/>
                </a:solidFill>
                <a:ea typeface="ＭＳ Ｐゴシック" pitchFamily="34" charset="-128"/>
              </a:rPr>
              <a:t>ppara</a:t>
            </a:r>
            <a:r>
              <a:rPr lang="en-US" b="1" dirty="0" err="1">
                <a:solidFill>
                  <a:srgbClr val="000099"/>
                </a:solidFill>
                <a:ea typeface="ＭＳ Ｐゴシック" pitchFamily="34" charset="-128"/>
              </a:rPr>
              <a:t>T</a:t>
            </a:r>
            <a:r>
              <a:rPr lang="en-US" dirty="0" err="1">
                <a:solidFill>
                  <a:srgbClr val="000099"/>
                </a:solidFill>
                <a:ea typeface="ＭＳ Ｐゴシック" pitchFamily="34" charset="-128"/>
              </a:rPr>
              <a:t>us</a:t>
            </a:r>
            <a:r>
              <a:rPr lang="en-US" dirty="0">
                <a:solidFill>
                  <a:srgbClr val="000099"/>
                </a:solidFill>
                <a:ea typeface="ＭＳ Ｐゴシック" pitchFamily="34" charset="-128"/>
              </a:rPr>
              <a:t> for </a:t>
            </a:r>
            <a:r>
              <a:rPr lang="en-US" b="1" dirty="0">
                <a:solidFill>
                  <a:srgbClr val="000099"/>
                </a:solidFill>
                <a:ea typeface="ＭＳ Ｐゴシック" pitchFamily="34" charset="-128"/>
              </a:rPr>
              <a:t>H</a:t>
            </a:r>
            <a:r>
              <a:rPr lang="en-US" dirty="0">
                <a:solidFill>
                  <a:srgbClr val="000099"/>
                </a:solidFill>
                <a:ea typeface="ＭＳ Ｐゴシック" pitchFamily="34" charset="-128"/>
              </a:rPr>
              <a:t>igh precision </a:t>
            </a:r>
            <a:r>
              <a:rPr lang="en-US" b="1" dirty="0">
                <a:solidFill>
                  <a:srgbClr val="000099"/>
                </a:solidFill>
                <a:ea typeface="ＭＳ Ｐゴシック" pitchFamily="34" charset="-128"/>
              </a:rPr>
              <a:t>E</a:t>
            </a:r>
            <a:r>
              <a:rPr lang="en-US" dirty="0">
                <a:solidFill>
                  <a:srgbClr val="000099"/>
                </a:solidFill>
                <a:ea typeface="ＭＳ Ｐゴシック" pitchFamily="34" charset="-128"/>
              </a:rPr>
              <a:t>xperiment on </a:t>
            </a:r>
            <a:r>
              <a:rPr lang="en-US" b="1" dirty="0">
                <a:solidFill>
                  <a:srgbClr val="000099"/>
                </a:solidFill>
                <a:ea typeface="ＭＳ Ｐゴシック" pitchFamily="34" charset="-128"/>
              </a:rPr>
              <a:t>N</a:t>
            </a:r>
            <a:r>
              <a:rPr lang="en-US" dirty="0">
                <a:solidFill>
                  <a:srgbClr val="000099"/>
                </a:solidFill>
                <a:ea typeface="ＭＳ Ｐゴシック" pitchFamily="34" charset="-128"/>
              </a:rPr>
              <a:t>eutral </a:t>
            </a:r>
            <a:br>
              <a:rPr lang="en-US" dirty="0">
                <a:solidFill>
                  <a:srgbClr val="000099"/>
                </a:solidFill>
                <a:ea typeface="ＭＳ Ｐゴシック" pitchFamily="34" charset="-128"/>
              </a:rPr>
            </a:br>
            <a:r>
              <a:rPr lang="en-US" dirty="0">
                <a:solidFill>
                  <a:srgbClr val="000099"/>
                </a:solidFill>
                <a:ea typeface="ＭＳ Ｐゴシック" pitchFamily="34" charset="-128"/>
              </a:rPr>
              <a:t>			</a:t>
            </a:r>
            <a:r>
              <a:rPr lang="en-US" b="1" dirty="0" err="1">
                <a:solidFill>
                  <a:srgbClr val="000099"/>
                </a:solidFill>
                <a:ea typeface="ＭＳ Ｐゴシック" pitchFamily="34" charset="-128"/>
              </a:rPr>
              <a:t>A</a:t>
            </a:r>
            <a:r>
              <a:rPr lang="en-US" dirty="0" err="1">
                <a:solidFill>
                  <a:srgbClr val="000099"/>
                </a:solidFill>
                <a:ea typeface="ＭＳ Ｐゴシック" pitchFamily="34" charset="-128"/>
              </a:rPr>
              <a:t>ntimatter,or</a:t>
            </a:r>
            <a:r>
              <a:rPr lang="en-US" dirty="0">
                <a:solidFill>
                  <a:srgbClr val="000099"/>
                </a:solidFill>
                <a:ea typeface="ＭＳ Ｐゴシック" pitchFamily="34" charset="-128"/>
              </a:rPr>
              <a:t> shortly </a:t>
            </a:r>
            <a:r>
              <a:rPr lang="en-US" b="1" dirty="0" err="1">
                <a:solidFill>
                  <a:srgbClr val="000099"/>
                </a:solidFill>
                <a:ea typeface="ＭＳ Ｐゴシック" pitchFamily="34" charset="-128"/>
              </a:rPr>
              <a:t>A</a:t>
            </a:r>
            <a:r>
              <a:rPr lang="en-US" dirty="0" err="1">
                <a:solidFill>
                  <a:srgbClr val="000099"/>
                </a:solidFill>
                <a:ea typeface="ＭＳ Ｐゴシック" pitchFamily="34" charset="-128"/>
              </a:rPr>
              <a:t>n</a:t>
            </a:r>
            <a:r>
              <a:rPr lang="en-US" b="1" dirty="0" err="1">
                <a:solidFill>
                  <a:srgbClr val="000099"/>
                </a:solidFill>
                <a:ea typeface="ＭＳ Ｐゴシック" pitchFamily="34" charset="-128"/>
              </a:rPr>
              <a:t>T</a:t>
            </a:r>
            <a:r>
              <a:rPr lang="en-US" dirty="0" err="1">
                <a:solidFill>
                  <a:srgbClr val="000099"/>
                </a:solidFill>
                <a:ea typeface="ＭＳ Ｐゴシック" pitchFamily="34" charset="-128"/>
              </a:rPr>
              <a:t>i</a:t>
            </a:r>
            <a:r>
              <a:rPr lang="en-US" b="1" dirty="0" err="1">
                <a:solidFill>
                  <a:srgbClr val="000099"/>
                </a:solidFill>
                <a:ea typeface="ＭＳ Ｐゴシック" pitchFamily="34" charset="-128"/>
              </a:rPr>
              <a:t>H</a:t>
            </a:r>
            <a:r>
              <a:rPr lang="en-US" dirty="0" err="1">
                <a:solidFill>
                  <a:srgbClr val="000099"/>
                </a:solidFill>
                <a:ea typeface="ＭＳ Ｐゴシック" pitchFamily="34" charset="-128"/>
              </a:rPr>
              <a:t>ydrog</a:t>
            </a:r>
            <a:r>
              <a:rPr lang="en-US" b="1" dirty="0" err="1">
                <a:solidFill>
                  <a:srgbClr val="000099"/>
                </a:solidFill>
                <a:ea typeface="ＭＳ Ｐゴシック" pitchFamily="34" charset="-128"/>
              </a:rPr>
              <a:t>EN</a:t>
            </a:r>
            <a:r>
              <a:rPr lang="en-US" dirty="0">
                <a:solidFill>
                  <a:srgbClr val="000099"/>
                </a:solidFill>
                <a:ea typeface="ＭＳ Ｐゴシック" pitchFamily="34" charset="-128"/>
              </a:rPr>
              <a:t> </a:t>
            </a:r>
            <a:r>
              <a:rPr lang="en-US" b="1" dirty="0">
                <a:solidFill>
                  <a:srgbClr val="000099"/>
                </a:solidFill>
                <a:ea typeface="ＭＳ Ｐゴシック" pitchFamily="34" charset="-128"/>
              </a:rPr>
              <a:t>A</a:t>
            </a:r>
            <a:r>
              <a:rPr lang="en-US" dirty="0">
                <a:solidFill>
                  <a:srgbClr val="000099"/>
                </a:solidFill>
                <a:ea typeface="ＭＳ Ｐゴシック" pitchFamily="34" charset="-128"/>
              </a:rPr>
              <a:t>pparatus)</a:t>
            </a:r>
          </a:p>
          <a:p>
            <a:r>
              <a:rPr lang="en-US" sz="2000" b="1" dirty="0">
                <a:solidFill>
                  <a:schemeClr val="hlink"/>
                </a:solidFill>
                <a:ea typeface="ＭＳ Ｐゴシック" pitchFamily="34" charset="-128"/>
              </a:rPr>
              <a:t>	</a:t>
            </a:r>
          </a:p>
          <a:p>
            <a:r>
              <a:rPr lang="en-US" sz="2000" b="1" dirty="0">
                <a:solidFill>
                  <a:schemeClr val="hlink"/>
                </a:solidFill>
                <a:ea typeface="ＭＳ Ｐゴシック" pitchFamily="34" charset="-128"/>
              </a:rPr>
              <a:t>	</a:t>
            </a:r>
            <a:r>
              <a:rPr lang="en-US" sz="2000" b="1" dirty="0">
                <a:solidFill>
                  <a:srgbClr val="0099FF"/>
                </a:solidFill>
                <a:ea typeface="ＭＳ Ｐゴシック" pitchFamily="34" charset="-128"/>
              </a:rPr>
              <a:t>ATRAP </a:t>
            </a:r>
            <a:r>
              <a:rPr lang="en-US" dirty="0">
                <a:solidFill>
                  <a:srgbClr val="0099FF"/>
                </a:solidFill>
                <a:ea typeface="ＭＳ Ｐゴシック" pitchFamily="34" charset="-128"/>
              </a:rPr>
              <a:t>(</a:t>
            </a:r>
            <a:r>
              <a:rPr lang="en-US" b="1" dirty="0" err="1">
                <a:solidFill>
                  <a:srgbClr val="0099FF"/>
                </a:solidFill>
                <a:ea typeface="ＭＳ Ｐゴシック" pitchFamily="34" charset="-128"/>
              </a:rPr>
              <a:t>A</a:t>
            </a:r>
            <a:r>
              <a:rPr lang="en-US" dirty="0" err="1">
                <a:solidFill>
                  <a:srgbClr val="0099FF"/>
                </a:solidFill>
                <a:ea typeface="ＭＳ Ｐゴシック" pitchFamily="34" charset="-128"/>
              </a:rPr>
              <a:t>ntihydrogen</a:t>
            </a:r>
            <a:r>
              <a:rPr lang="en-US" dirty="0">
                <a:solidFill>
                  <a:srgbClr val="0099FF"/>
                </a:solidFill>
                <a:ea typeface="ＭＳ Ｐゴシック" pitchFamily="34" charset="-128"/>
              </a:rPr>
              <a:t> </a:t>
            </a:r>
            <a:r>
              <a:rPr lang="en-US" b="1" dirty="0">
                <a:solidFill>
                  <a:srgbClr val="0099FF"/>
                </a:solidFill>
                <a:ea typeface="ＭＳ Ｐゴシック" pitchFamily="34" charset="-128"/>
              </a:rPr>
              <a:t>TRAP</a:t>
            </a:r>
            <a:r>
              <a:rPr lang="en-US" dirty="0">
                <a:solidFill>
                  <a:srgbClr val="0099FF"/>
                </a:solidFill>
                <a:ea typeface="ＭＳ Ｐゴシック" pitchFamily="34" charset="-128"/>
              </a:rPr>
              <a:t>)</a:t>
            </a:r>
          </a:p>
          <a:p>
            <a:endParaRPr lang="en-US" dirty="0">
              <a:solidFill>
                <a:srgbClr val="0099FF"/>
              </a:solidFill>
              <a:ea typeface="ＭＳ Ｐゴシック" pitchFamily="34" charset="-128"/>
            </a:endParaRPr>
          </a:p>
          <a:p>
            <a:pPr eaLnBrk="0" hangingPunct="0">
              <a:spcBef>
                <a:spcPct val="50000"/>
              </a:spcBef>
            </a:pPr>
            <a:r>
              <a:rPr lang="en-US" sz="2000" b="1" dirty="0">
                <a:solidFill>
                  <a:srgbClr val="FF0000"/>
                </a:solidFill>
              </a:rPr>
              <a:t>PHASE II: Cold-</a:t>
            </a:r>
            <a:r>
              <a:rPr lang="en-US" sz="2000" b="1" dirty="0" err="1">
                <a:solidFill>
                  <a:srgbClr val="FF0000"/>
                </a:solidFill>
              </a:rPr>
              <a:t>Antihydrogen</a:t>
            </a:r>
            <a:r>
              <a:rPr lang="en-US" sz="2000" b="1" dirty="0">
                <a:solidFill>
                  <a:srgbClr val="FF0000"/>
                </a:solidFill>
              </a:rPr>
              <a:t> Physics (2006-?)</a:t>
            </a:r>
            <a:r>
              <a:rPr lang="en-US" sz="2000" b="1" dirty="0">
                <a:solidFill>
                  <a:srgbClr val="000099"/>
                </a:solidFill>
              </a:rPr>
              <a:t> </a:t>
            </a:r>
            <a:br>
              <a:rPr lang="en-US" sz="2000" b="1" dirty="0">
                <a:solidFill>
                  <a:srgbClr val="000099"/>
                </a:solidFill>
              </a:rPr>
            </a:br>
            <a:r>
              <a:rPr lang="en-US" sz="2000" b="1" dirty="0">
                <a:solidFill>
                  <a:srgbClr val="000099"/>
                </a:solidFill>
              </a:rPr>
              <a:t>	</a:t>
            </a:r>
            <a:r>
              <a:rPr lang="en-US" sz="2000" b="1" dirty="0">
                <a:solidFill>
                  <a:srgbClr val="0099FF"/>
                </a:solidFill>
              </a:rPr>
              <a:t>ATRAP</a:t>
            </a:r>
          </a:p>
          <a:p>
            <a:pPr eaLnBrk="0" hangingPunct="0">
              <a:spcBef>
                <a:spcPct val="50000"/>
              </a:spcBef>
            </a:pPr>
            <a:r>
              <a:rPr lang="en-US" sz="2000" b="1" dirty="0">
                <a:solidFill>
                  <a:srgbClr val="0099FF"/>
                </a:solidFill>
              </a:rPr>
              <a:t>	ALPHA </a:t>
            </a:r>
            <a:r>
              <a:rPr lang="en-US" dirty="0">
                <a:solidFill>
                  <a:srgbClr val="0099FF"/>
                </a:solidFill>
              </a:rPr>
              <a:t>(</a:t>
            </a:r>
            <a:r>
              <a:rPr lang="en-US" b="1" dirty="0" err="1">
                <a:solidFill>
                  <a:srgbClr val="0099FF"/>
                </a:solidFill>
                <a:ea typeface="ＭＳ Ｐゴシック" pitchFamily="34" charset="-128"/>
              </a:rPr>
              <a:t>A</a:t>
            </a:r>
            <a:r>
              <a:rPr lang="en-US" dirty="0" err="1">
                <a:solidFill>
                  <a:srgbClr val="0099FF"/>
                </a:solidFill>
                <a:ea typeface="ＭＳ Ｐゴシック" pitchFamily="34" charset="-128"/>
              </a:rPr>
              <a:t>ntihydrogen</a:t>
            </a:r>
            <a:r>
              <a:rPr lang="en-US" b="1" dirty="0">
                <a:solidFill>
                  <a:srgbClr val="0099FF"/>
                </a:solidFill>
                <a:ea typeface="ＭＳ Ｐゴシック" pitchFamily="34" charset="-128"/>
              </a:rPr>
              <a:t> L</a:t>
            </a:r>
            <a:r>
              <a:rPr lang="en-US" dirty="0">
                <a:solidFill>
                  <a:srgbClr val="0099FF"/>
                </a:solidFill>
                <a:ea typeface="ＭＳ Ｐゴシック" pitchFamily="34" charset="-128"/>
              </a:rPr>
              <a:t>aser </a:t>
            </a:r>
            <a:r>
              <a:rPr lang="en-US" b="1" dirty="0" err="1">
                <a:solidFill>
                  <a:srgbClr val="0099FF"/>
                </a:solidFill>
                <a:ea typeface="ＭＳ Ｐゴシック" pitchFamily="34" charset="-128"/>
              </a:rPr>
              <a:t>PH</a:t>
            </a:r>
            <a:r>
              <a:rPr lang="en-US" dirty="0" err="1">
                <a:solidFill>
                  <a:srgbClr val="0099FF"/>
                </a:solidFill>
                <a:ea typeface="ＭＳ Ｐゴシック" pitchFamily="34" charset="-128"/>
              </a:rPr>
              <a:t>ysics</a:t>
            </a:r>
            <a:r>
              <a:rPr lang="en-US" dirty="0">
                <a:solidFill>
                  <a:srgbClr val="0099FF"/>
                </a:solidFill>
                <a:ea typeface="ＭＳ Ｐゴシック" pitchFamily="34" charset="-128"/>
              </a:rPr>
              <a:t> </a:t>
            </a:r>
            <a:r>
              <a:rPr lang="en-US" b="1" dirty="0">
                <a:solidFill>
                  <a:srgbClr val="0099FF"/>
                </a:solidFill>
                <a:ea typeface="ＭＳ Ｐゴシック" pitchFamily="34" charset="-128"/>
              </a:rPr>
              <a:t>A</a:t>
            </a:r>
            <a:r>
              <a:rPr lang="en-US" dirty="0">
                <a:solidFill>
                  <a:srgbClr val="0099FF"/>
                </a:solidFill>
                <a:ea typeface="ＭＳ Ｐゴシック" pitchFamily="34" charset="-128"/>
              </a:rPr>
              <a:t>pparatus)</a:t>
            </a:r>
          </a:p>
          <a:p>
            <a:pPr eaLnBrk="0" hangingPunct="0">
              <a:spcBef>
                <a:spcPct val="50000"/>
              </a:spcBef>
            </a:pPr>
            <a:r>
              <a:rPr lang="en-US" b="1" dirty="0">
                <a:solidFill>
                  <a:srgbClr val="0099FF"/>
                </a:solidFill>
                <a:ea typeface="ＭＳ Ｐゴシック" pitchFamily="34" charset="-128"/>
              </a:rPr>
              <a:t>	ASACUSA </a:t>
            </a:r>
            <a:endParaRPr lang="en-US" dirty="0">
              <a:solidFill>
                <a:srgbClr val="0099FF"/>
              </a:solidFill>
              <a:ea typeface="ＭＳ Ｐゴシック" pitchFamily="34" charset="-128"/>
            </a:endParaRPr>
          </a:p>
          <a:p>
            <a:pPr eaLnBrk="0" hangingPunct="0">
              <a:spcBef>
                <a:spcPct val="50000"/>
              </a:spcBef>
            </a:pPr>
            <a:r>
              <a:rPr lang="en-US" sz="2000" b="1" dirty="0">
                <a:solidFill>
                  <a:srgbClr val="000099"/>
                </a:solidFill>
              </a:rPr>
              <a:t>	AEGIS </a:t>
            </a:r>
            <a:r>
              <a:rPr lang="en-US" dirty="0">
                <a:solidFill>
                  <a:srgbClr val="000099"/>
                </a:solidFill>
              </a:rPr>
              <a:t>(</a:t>
            </a:r>
            <a:r>
              <a:rPr lang="en-US" b="1" dirty="0">
                <a:solidFill>
                  <a:srgbClr val="000099"/>
                </a:solidFill>
                <a:ea typeface="ＭＳ Ｐゴシック" pitchFamily="34" charset="-128"/>
              </a:rPr>
              <a:t>A</a:t>
            </a:r>
            <a:r>
              <a:rPr lang="en-US" dirty="0">
                <a:solidFill>
                  <a:srgbClr val="000099"/>
                </a:solidFill>
                <a:ea typeface="ＭＳ Ｐゴシック" pitchFamily="34" charset="-128"/>
              </a:rPr>
              <a:t>ntimatter </a:t>
            </a:r>
            <a:r>
              <a:rPr lang="en-US" b="1" dirty="0">
                <a:solidFill>
                  <a:srgbClr val="000099"/>
                </a:solidFill>
                <a:ea typeface="ＭＳ Ｐゴシック" pitchFamily="34" charset="-128"/>
              </a:rPr>
              <a:t>E</a:t>
            </a:r>
            <a:r>
              <a:rPr lang="en-US" dirty="0">
                <a:solidFill>
                  <a:srgbClr val="000099"/>
                </a:solidFill>
                <a:ea typeface="ＭＳ Ｐゴシック" pitchFamily="34" charset="-128"/>
              </a:rPr>
              <a:t>xperiment: </a:t>
            </a:r>
            <a:r>
              <a:rPr lang="en-US" b="1" dirty="0">
                <a:solidFill>
                  <a:srgbClr val="000099"/>
                </a:solidFill>
                <a:ea typeface="ＭＳ Ｐゴシック" pitchFamily="34" charset="-128"/>
              </a:rPr>
              <a:t>G</a:t>
            </a:r>
            <a:r>
              <a:rPr lang="en-US" dirty="0">
                <a:solidFill>
                  <a:srgbClr val="000099"/>
                </a:solidFill>
                <a:ea typeface="ＭＳ Ｐゴシック" pitchFamily="34" charset="-128"/>
              </a:rPr>
              <a:t>ravity, </a:t>
            </a:r>
            <a:r>
              <a:rPr lang="en-US" b="1" dirty="0" err="1">
                <a:solidFill>
                  <a:srgbClr val="000099"/>
                </a:solidFill>
                <a:ea typeface="ＭＳ Ｐゴシック" pitchFamily="34" charset="-128"/>
              </a:rPr>
              <a:t>I</a:t>
            </a:r>
            <a:r>
              <a:rPr lang="en-US" dirty="0" err="1">
                <a:solidFill>
                  <a:srgbClr val="000099"/>
                </a:solidFill>
                <a:ea typeface="ＭＳ Ｐゴシック" pitchFamily="34" charset="-128"/>
              </a:rPr>
              <a:t>nterferometry</a:t>
            </a:r>
            <a:r>
              <a:rPr lang="en-US" dirty="0">
                <a:solidFill>
                  <a:srgbClr val="000099"/>
                </a:solidFill>
                <a:ea typeface="ＭＳ Ｐゴシック" pitchFamily="34" charset="-128"/>
              </a:rPr>
              <a:t>, </a:t>
            </a:r>
            <a:r>
              <a:rPr lang="en-US" b="1" dirty="0">
                <a:solidFill>
                  <a:srgbClr val="000099"/>
                </a:solidFill>
                <a:ea typeface="ＭＳ Ｐゴシック" pitchFamily="34" charset="-128"/>
              </a:rPr>
              <a:t>S</a:t>
            </a:r>
            <a:r>
              <a:rPr lang="en-US" dirty="0">
                <a:solidFill>
                  <a:srgbClr val="000099"/>
                </a:solidFill>
                <a:ea typeface="ＭＳ Ｐゴシック" pitchFamily="34" charset="-128"/>
              </a:rPr>
              <a:t>pectroscopy</a:t>
            </a:r>
            <a:r>
              <a:rPr lang="it-IT" dirty="0">
                <a:solidFill>
                  <a:srgbClr val="000099"/>
                </a:solidFill>
                <a:ea typeface="ＭＳ Ｐゴシック" pitchFamily="34" charset="-128"/>
              </a:rPr>
              <a:t>)</a:t>
            </a:r>
            <a:endParaRPr lang="en-US" dirty="0">
              <a:solidFill>
                <a:srgbClr val="000099"/>
              </a:solidFill>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7945FBC6-6E5B-42EC-9E29-5A6184B041EE}" type="datetime1">
              <a:rPr lang="en-US" smtClean="0"/>
              <a:t>10/3/2012</a:t>
            </a:fld>
            <a:endParaRPr lang="it-IT" smtClean="0"/>
          </a:p>
        </p:txBody>
      </p:sp>
      <p:pic>
        <p:nvPicPr>
          <p:cNvPr id="69634" name="Picture 2"/>
          <p:cNvPicPr>
            <a:picLocks noChangeAspect="1" noChangeArrowheads="1"/>
          </p:cNvPicPr>
          <p:nvPr/>
        </p:nvPicPr>
        <p:blipFill>
          <a:blip r:embed="rId3" cstate="print"/>
          <a:srcRect/>
          <a:stretch>
            <a:fillRect/>
          </a:stretch>
        </p:blipFill>
        <p:spPr bwMode="auto">
          <a:xfrm>
            <a:off x="608076" y="211265"/>
            <a:ext cx="8001000" cy="59721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DE46B825-ED45-4B2C-83A5-8BC466525C25}" type="datetime1">
              <a:rPr lang="en-US" smtClean="0"/>
              <a:t>10/3/2012</a:t>
            </a:fld>
            <a:endParaRPr lang="it-IT" smtClean="0"/>
          </a:p>
        </p:txBody>
      </p:sp>
      <p:pic>
        <p:nvPicPr>
          <p:cNvPr id="4" name="Picture 16" descr="angels_and_demons_poster_m"/>
          <p:cNvPicPr>
            <a:picLocks noChangeAspect="1" noChangeArrowheads="1"/>
          </p:cNvPicPr>
          <p:nvPr/>
        </p:nvPicPr>
        <p:blipFill>
          <a:blip r:embed="rId3" cstate="print"/>
          <a:srcRect/>
          <a:stretch>
            <a:fillRect/>
          </a:stretch>
        </p:blipFill>
        <p:spPr bwMode="auto">
          <a:xfrm>
            <a:off x="432816" y="246888"/>
            <a:ext cx="4945063" cy="2819400"/>
          </a:xfrm>
          <a:prstGeom prst="rect">
            <a:avLst/>
          </a:prstGeom>
          <a:noFill/>
          <a:ln w="9525">
            <a:solidFill>
              <a:schemeClr val="tx1"/>
            </a:solidFill>
            <a:miter lim="800000"/>
            <a:headEnd/>
            <a:tailEnd/>
          </a:ln>
        </p:spPr>
      </p:pic>
      <p:sp>
        <p:nvSpPr>
          <p:cNvPr id="5" name="Text Box 17"/>
          <p:cNvSpPr txBox="1">
            <a:spLocks noChangeArrowheads="1"/>
          </p:cNvSpPr>
          <p:nvPr/>
        </p:nvSpPr>
        <p:spPr bwMode="auto">
          <a:xfrm>
            <a:off x="6178296" y="289560"/>
            <a:ext cx="2362200" cy="1323439"/>
          </a:xfrm>
          <a:prstGeom prst="rect">
            <a:avLst/>
          </a:prstGeom>
          <a:solidFill>
            <a:srgbClr val="92D050"/>
          </a:solidFill>
          <a:ln w="9525">
            <a:solidFill>
              <a:schemeClr val="bg1"/>
            </a:solidFill>
            <a:miter lim="800000"/>
            <a:headEnd/>
            <a:tailEnd/>
          </a:ln>
        </p:spPr>
        <p:txBody>
          <a:bodyPr>
            <a:spAutoFit/>
          </a:bodyPr>
          <a:lstStyle/>
          <a:p>
            <a:pPr>
              <a:spcBef>
                <a:spcPct val="50000"/>
              </a:spcBef>
            </a:pPr>
            <a:r>
              <a:rPr lang="en-US" sz="4000" dirty="0" smtClean="0">
                <a:solidFill>
                  <a:schemeClr val="bg1"/>
                </a:solidFill>
              </a:rPr>
              <a:t>Angels &amp; Demons?</a:t>
            </a:r>
            <a:endParaRPr lang="en-US" sz="4000" dirty="0">
              <a:solidFill>
                <a:schemeClr val="bg1"/>
              </a:solidFill>
            </a:endParaRPr>
          </a:p>
        </p:txBody>
      </p:sp>
      <p:pic>
        <p:nvPicPr>
          <p:cNvPr id="6" name="Picture 7" descr="clip_image008_0000"/>
          <p:cNvPicPr>
            <a:picLocks noChangeAspect="1" noChangeArrowheads="1"/>
          </p:cNvPicPr>
          <p:nvPr/>
        </p:nvPicPr>
        <p:blipFill>
          <a:blip r:embed="rId4" cstate="print"/>
          <a:srcRect/>
          <a:stretch>
            <a:fillRect/>
          </a:stretch>
        </p:blipFill>
        <p:spPr bwMode="auto">
          <a:xfrm>
            <a:off x="3883152" y="2362200"/>
            <a:ext cx="4876800" cy="3657600"/>
          </a:xfrm>
          <a:prstGeom prst="rect">
            <a:avLst/>
          </a:prstGeom>
          <a:noFill/>
          <a:ln w="9525">
            <a:solidFill>
              <a:schemeClr val="tx1"/>
            </a:solidFill>
            <a:miter lim="800000"/>
            <a:headEnd/>
            <a:tailEnd/>
          </a:ln>
        </p:spPr>
      </p:pic>
      <p:sp>
        <p:nvSpPr>
          <p:cNvPr id="7" name="CasellaDiTesto 4"/>
          <p:cNvSpPr txBox="1">
            <a:spLocks noChangeArrowheads="1"/>
          </p:cNvSpPr>
          <p:nvPr/>
        </p:nvSpPr>
        <p:spPr bwMode="auto">
          <a:xfrm>
            <a:off x="396240" y="3413760"/>
            <a:ext cx="3310128" cy="1477328"/>
          </a:xfrm>
          <a:prstGeom prst="rect">
            <a:avLst/>
          </a:prstGeom>
          <a:solidFill>
            <a:srgbClr val="92D050"/>
          </a:solidFill>
          <a:ln w="9525">
            <a:solidFill>
              <a:schemeClr val="tx1"/>
            </a:solidFill>
            <a:miter lim="800000"/>
            <a:headEnd/>
            <a:tailEnd/>
          </a:ln>
        </p:spPr>
        <p:txBody>
          <a:bodyPr wrap="square">
            <a:spAutoFit/>
          </a:bodyPr>
          <a:lstStyle/>
          <a:p>
            <a:r>
              <a:rPr lang="it-IT" dirty="0" err="1" smtClean="0"/>
              <a:t>How</a:t>
            </a:r>
            <a:r>
              <a:rPr lang="it-IT" dirty="0" smtClean="0"/>
              <a:t> </a:t>
            </a:r>
            <a:r>
              <a:rPr lang="it-IT" dirty="0" err="1" smtClean="0"/>
              <a:t>to</a:t>
            </a:r>
            <a:r>
              <a:rPr lang="it-IT" dirty="0" smtClean="0"/>
              <a:t> </a:t>
            </a:r>
            <a:r>
              <a:rPr lang="it-IT" dirty="0" err="1" smtClean="0"/>
              <a:t>have</a:t>
            </a:r>
            <a:r>
              <a:rPr lang="it-IT" dirty="0" smtClean="0"/>
              <a:t> </a:t>
            </a:r>
            <a:r>
              <a:rPr lang="it-IT" dirty="0" err="1" smtClean="0"/>
              <a:t>antimatter</a:t>
            </a:r>
            <a:r>
              <a:rPr lang="it-IT" dirty="0" smtClean="0"/>
              <a:t> ?</a:t>
            </a:r>
          </a:p>
          <a:p>
            <a:endParaRPr lang="it-IT" dirty="0" smtClean="0"/>
          </a:p>
          <a:p>
            <a:r>
              <a:rPr lang="it-IT" dirty="0" err="1" smtClean="0"/>
              <a:t>Change</a:t>
            </a:r>
            <a:r>
              <a:rPr lang="it-IT" dirty="0" smtClean="0"/>
              <a:t> </a:t>
            </a:r>
            <a:r>
              <a:rPr lang="it-IT" dirty="0" err="1" smtClean="0"/>
              <a:t>all</a:t>
            </a:r>
            <a:r>
              <a:rPr lang="it-IT" dirty="0" smtClean="0"/>
              <a:t> discrete </a:t>
            </a:r>
            <a:r>
              <a:rPr lang="it-IT" dirty="0" err="1" smtClean="0"/>
              <a:t>internal</a:t>
            </a:r>
            <a:r>
              <a:rPr lang="it-IT" dirty="0" smtClean="0"/>
              <a:t> quantum </a:t>
            </a:r>
            <a:r>
              <a:rPr lang="it-IT" dirty="0" err="1" smtClean="0"/>
              <a:t>numbers</a:t>
            </a:r>
            <a:r>
              <a:rPr lang="it-IT" dirty="0" smtClean="0"/>
              <a:t> (</a:t>
            </a:r>
            <a:r>
              <a:rPr lang="it-IT" dirty="0" err="1" smtClean="0"/>
              <a:t>charge…</a:t>
            </a:r>
            <a:r>
              <a:rPr lang="it-IT" dirty="0" smtClean="0"/>
              <a:t>) </a:t>
            </a:r>
            <a:r>
              <a:rPr lang="it-IT" dirty="0" err="1" smtClean="0"/>
              <a:t>of</a:t>
            </a:r>
            <a:r>
              <a:rPr lang="it-IT" dirty="0" smtClean="0"/>
              <a:t> </a:t>
            </a:r>
            <a:r>
              <a:rPr lang="it-IT" dirty="0" err="1" smtClean="0"/>
              <a:t>elementary</a:t>
            </a:r>
            <a:r>
              <a:rPr lang="it-IT" dirty="0" smtClean="0"/>
              <a:t> </a:t>
            </a:r>
            <a:r>
              <a:rPr lang="it-IT" dirty="0" err="1" smtClean="0"/>
              <a:t>constituents</a:t>
            </a:r>
            <a:r>
              <a:rPr lang="it-IT" dirty="0" smtClean="0"/>
              <a:t>  </a:t>
            </a:r>
            <a:endParaRPr lang="it-IT" dirty="0"/>
          </a:p>
        </p:txBody>
      </p:sp>
      <p:sp>
        <p:nvSpPr>
          <p:cNvPr id="8" name="CasellaDiTesto 7"/>
          <p:cNvSpPr txBox="1"/>
          <p:nvPr/>
        </p:nvSpPr>
        <p:spPr>
          <a:xfrm>
            <a:off x="377952" y="5559552"/>
            <a:ext cx="3157728" cy="369332"/>
          </a:xfrm>
          <a:prstGeom prst="rect">
            <a:avLst/>
          </a:prstGeom>
          <a:solidFill>
            <a:srgbClr val="00B050"/>
          </a:solidFill>
          <a:ln>
            <a:solidFill>
              <a:schemeClr val="tx1"/>
            </a:solidFill>
          </a:ln>
        </p:spPr>
        <p:txBody>
          <a:bodyPr wrap="square" rtlCol="0">
            <a:spAutoFit/>
          </a:bodyPr>
          <a:lstStyle/>
          <a:p>
            <a:r>
              <a:rPr lang="it-IT" dirty="0" err="1" smtClean="0"/>
              <a:t>Why</a:t>
            </a:r>
            <a:r>
              <a:rPr lang="it-IT" dirty="0" smtClean="0"/>
              <a:t> </a:t>
            </a:r>
            <a:r>
              <a:rPr lang="it-IT" dirty="0" err="1" smtClean="0"/>
              <a:t>antimatter</a:t>
            </a:r>
            <a:r>
              <a:rPr lang="it-IT" dirty="0" smtClean="0"/>
              <a:t> ?</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33518F8D-F4F3-40CE-A506-E45CDFC57FF9}" type="datetime1">
              <a:rPr lang="en-US" smtClean="0"/>
              <a:t>10/3/2012</a:t>
            </a:fld>
            <a:endParaRPr lang="it-IT" smtClean="0"/>
          </a:p>
        </p:txBody>
      </p:sp>
      <p:pic>
        <p:nvPicPr>
          <p:cNvPr id="70658" name="Picture 2"/>
          <p:cNvPicPr>
            <a:picLocks noChangeAspect="1" noChangeArrowheads="1"/>
          </p:cNvPicPr>
          <p:nvPr/>
        </p:nvPicPr>
        <p:blipFill>
          <a:blip r:embed="rId3" cstate="print"/>
          <a:srcRect/>
          <a:stretch>
            <a:fillRect/>
          </a:stretch>
        </p:blipFill>
        <p:spPr bwMode="auto">
          <a:xfrm>
            <a:off x="601599" y="321945"/>
            <a:ext cx="7867650" cy="58483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6706446D-2F6B-44D4-92EB-50CD79B63B31}" type="datetime1">
              <a:rPr lang="en-US" smtClean="0"/>
              <a:t>10/3/2012</a:t>
            </a:fld>
            <a:endParaRPr lang="it-IT" smtClean="0"/>
          </a:p>
        </p:txBody>
      </p:sp>
      <p:pic>
        <p:nvPicPr>
          <p:cNvPr id="74754" name="Picture 2"/>
          <p:cNvPicPr>
            <a:picLocks noChangeAspect="1" noChangeArrowheads="1"/>
          </p:cNvPicPr>
          <p:nvPr/>
        </p:nvPicPr>
        <p:blipFill>
          <a:blip r:embed="rId3" cstate="print"/>
          <a:srcRect/>
          <a:stretch>
            <a:fillRect/>
          </a:stretch>
        </p:blipFill>
        <p:spPr bwMode="auto">
          <a:xfrm>
            <a:off x="584264" y="219267"/>
            <a:ext cx="8048625" cy="592550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9A73BB32-848B-44F2-8961-F31EA7A0E7D6}" type="datetime1">
              <a:rPr lang="en-US" smtClean="0"/>
              <a:t>10/3/2012</a:t>
            </a:fld>
            <a:endParaRPr lang="it-IT" smtClean="0"/>
          </a:p>
        </p:txBody>
      </p:sp>
      <p:pic>
        <p:nvPicPr>
          <p:cNvPr id="75778" name="Picture 2"/>
          <p:cNvPicPr>
            <a:picLocks noChangeAspect="1" noChangeArrowheads="1"/>
          </p:cNvPicPr>
          <p:nvPr/>
        </p:nvPicPr>
        <p:blipFill>
          <a:blip r:embed="rId3" cstate="print"/>
          <a:srcRect/>
          <a:stretch>
            <a:fillRect/>
          </a:stretch>
        </p:blipFill>
        <p:spPr bwMode="auto">
          <a:xfrm>
            <a:off x="930783" y="857250"/>
            <a:ext cx="7258050" cy="5143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85E67BF7-9F20-4BBD-BA5E-1F0693C79C7A}" type="datetime1">
              <a:rPr lang="en-US" smtClean="0"/>
              <a:t>10/3/2012</a:t>
            </a:fld>
            <a:endParaRPr lang="it-IT" smtClean="0"/>
          </a:p>
        </p:txBody>
      </p:sp>
      <p:pic>
        <p:nvPicPr>
          <p:cNvPr id="72706" name="Picture 2"/>
          <p:cNvPicPr>
            <a:picLocks noChangeAspect="1" noChangeArrowheads="1"/>
          </p:cNvPicPr>
          <p:nvPr/>
        </p:nvPicPr>
        <p:blipFill>
          <a:blip r:embed="rId3" cstate="print"/>
          <a:srcRect/>
          <a:stretch>
            <a:fillRect/>
          </a:stretch>
        </p:blipFill>
        <p:spPr bwMode="auto">
          <a:xfrm>
            <a:off x="551879" y="223457"/>
            <a:ext cx="7991475" cy="59721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B158A065-F8D1-45C5-BB03-41BA8A08FED0}" type="datetime1">
              <a:rPr lang="en-US" smtClean="0"/>
              <a:t>10/3/2012</a:t>
            </a:fld>
            <a:endParaRPr lang="it-IT" smtClean="0"/>
          </a:p>
        </p:txBody>
      </p:sp>
      <p:pic>
        <p:nvPicPr>
          <p:cNvPr id="71682" name="Picture 2"/>
          <p:cNvPicPr>
            <a:picLocks noChangeAspect="1" noChangeArrowheads="1"/>
          </p:cNvPicPr>
          <p:nvPr/>
        </p:nvPicPr>
        <p:blipFill>
          <a:blip r:embed="rId3" cstate="print"/>
          <a:srcRect/>
          <a:stretch>
            <a:fillRect/>
          </a:stretch>
        </p:blipFill>
        <p:spPr bwMode="auto">
          <a:xfrm>
            <a:off x="547688" y="194882"/>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E1521514-056D-41D1-93AC-F3EF0945EB07}" type="datetime1">
              <a:rPr lang="en-US" smtClean="0"/>
              <a:t>10/3/2012</a:t>
            </a:fld>
            <a:endParaRPr lang="it-IT" smtClean="0"/>
          </a:p>
        </p:txBody>
      </p:sp>
      <p:pic>
        <p:nvPicPr>
          <p:cNvPr id="68611" name="Picture 3"/>
          <p:cNvPicPr>
            <a:picLocks noChangeAspect="1" noChangeArrowheads="1"/>
          </p:cNvPicPr>
          <p:nvPr/>
        </p:nvPicPr>
        <p:blipFill>
          <a:blip r:embed="rId3" cstate="print"/>
          <a:srcRect/>
          <a:stretch>
            <a:fillRect/>
          </a:stretch>
        </p:blipFill>
        <p:spPr bwMode="auto">
          <a:xfrm>
            <a:off x="559880" y="170498"/>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59DA827C-4BDB-4530-87D8-EE5F54945995}" type="datetime1">
              <a:rPr lang="en-US" smtClean="0"/>
              <a:t>10/3/2012</a:t>
            </a:fld>
            <a:endParaRPr lang="it-IT" smtClean="0"/>
          </a:p>
        </p:txBody>
      </p:sp>
      <p:pic>
        <p:nvPicPr>
          <p:cNvPr id="73730" name="Picture 2"/>
          <p:cNvPicPr>
            <a:picLocks noChangeAspect="1" noChangeArrowheads="1"/>
          </p:cNvPicPr>
          <p:nvPr/>
        </p:nvPicPr>
        <p:blipFill>
          <a:blip r:embed="rId3" cstate="print"/>
          <a:srcRect/>
          <a:stretch>
            <a:fillRect/>
          </a:stretch>
        </p:blipFill>
        <p:spPr bwMode="auto">
          <a:xfrm>
            <a:off x="584264" y="194882"/>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CE6A44BE-34FF-4598-AD7C-E4BA6291E2C4}" type="datetime1">
              <a:rPr lang="en-US" smtClean="0"/>
              <a:t>10/3/2012</a:t>
            </a:fld>
            <a:endParaRPr lang="it-IT" smtClean="0"/>
          </a:p>
        </p:txBody>
      </p:sp>
      <p:pic>
        <p:nvPicPr>
          <p:cNvPr id="77826" name="Picture 2"/>
          <p:cNvPicPr>
            <a:picLocks noChangeAspect="1" noChangeArrowheads="1"/>
          </p:cNvPicPr>
          <p:nvPr/>
        </p:nvPicPr>
        <p:blipFill>
          <a:blip r:embed="rId3" cstate="print"/>
          <a:srcRect/>
          <a:stretch>
            <a:fillRect/>
          </a:stretch>
        </p:blipFill>
        <p:spPr bwMode="auto">
          <a:xfrm>
            <a:off x="559880" y="182690"/>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0B7A2E0A-A1B3-4CCD-8A61-CD23741D9C9D}" type="datetime1">
              <a:rPr lang="en-US" smtClean="0"/>
              <a:t>10/3/2012</a:t>
            </a:fld>
            <a:endParaRPr lang="it-IT" smtClean="0"/>
          </a:p>
        </p:txBody>
      </p:sp>
      <p:pic>
        <p:nvPicPr>
          <p:cNvPr id="77827" name="Picture 3"/>
          <p:cNvPicPr>
            <a:picLocks noChangeAspect="1" noChangeArrowheads="1"/>
          </p:cNvPicPr>
          <p:nvPr/>
        </p:nvPicPr>
        <p:blipFill>
          <a:blip r:embed="rId3" cstate="print"/>
          <a:srcRect/>
          <a:stretch>
            <a:fillRect/>
          </a:stretch>
        </p:blipFill>
        <p:spPr bwMode="auto">
          <a:xfrm>
            <a:off x="547688" y="170498"/>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9EA88E61-729C-4EDD-A2EB-DCF8B2A2DE83}" type="datetime1">
              <a:rPr lang="en-US" smtClean="0"/>
              <a:t>10/3/2012</a:t>
            </a:fld>
            <a:endParaRPr lang="it-IT" smtClean="0"/>
          </a:p>
        </p:txBody>
      </p:sp>
      <p:pic>
        <p:nvPicPr>
          <p:cNvPr id="79874" name="Picture 2"/>
          <p:cNvPicPr>
            <a:picLocks noChangeAspect="1" noChangeArrowheads="1"/>
          </p:cNvPicPr>
          <p:nvPr/>
        </p:nvPicPr>
        <p:blipFill>
          <a:blip r:embed="rId3" cstate="print"/>
          <a:srcRect/>
          <a:stretch>
            <a:fillRect/>
          </a:stretch>
        </p:blipFill>
        <p:spPr bwMode="auto">
          <a:xfrm>
            <a:off x="523304" y="158306"/>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377952" y="1990344"/>
            <a:ext cx="2575560" cy="6858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101" name="CasellaDiTesto 2"/>
          <p:cNvSpPr txBox="1">
            <a:spLocks noChangeArrowheads="1"/>
          </p:cNvSpPr>
          <p:nvPr/>
        </p:nvSpPr>
        <p:spPr bwMode="auto">
          <a:xfrm>
            <a:off x="381000" y="381000"/>
            <a:ext cx="5910072" cy="369888"/>
          </a:xfrm>
          <a:prstGeom prst="rect">
            <a:avLst/>
          </a:prstGeom>
          <a:solidFill>
            <a:srgbClr val="FFFF00"/>
          </a:solidFill>
          <a:ln w="9525">
            <a:solidFill>
              <a:schemeClr val="tx1"/>
            </a:solidFill>
            <a:miter lim="800000"/>
            <a:headEnd/>
            <a:tailEnd/>
          </a:ln>
        </p:spPr>
        <p:txBody>
          <a:bodyPr wrap="square">
            <a:spAutoFit/>
          </a:bodyPr>
          <a:lstStyle/>
          <a:p>
            <a:r>
              <a:rPr lang="it-IT" dirty="0" err="1" smtClean="0"/>
              <a:t>Particles</a:t>
            </a:r>
            <a:r>
              <a:rPr lang="it-IT" dirty="0" smtClean="0"/>
              <a:t> and </a:t>
            </a:r>
            <a:r>
              <a:rPr lang="it-IT" dirty="0" err="1" smtClean="0"/>
              <a:t>Antiparticles</a:t>
            </a:r>
            <a:r>
              <a:rPr lang="it-IT" dirty="0" smtClean="0"/>
              <a:t>: the “birth” </a:t>
            </a:r>
            <a:r>
              <a:rPr lang="it-IT" dirty="0" err="1" smtClean="0"/>
              <a:t>of</a:t>
            </a:r>
            <a:r>
              <a:rPr lang="it-IT" dirty="0" smtClean="0"/>
              <a:t> </a:t>
            </a:r>
            <a:r>
              <a:rPr lang="it-IT" dirty="0" err="1" smtClean="0"/>
              <a:t>Particle</a:t>
            </a:r>
            <a:r>
              <a:rPr lang="it-IT" dirty="0" smtClean="0"/>
              <a:t> </a:t>
            </a:r>
            <a:r>
              <a:rPr lang="it-IT" dirty="0" err="1" smtClean="0"/>
              <a:t>Physics</a:t>
            </a:r>
            <a:endParaRPr lang="it-IT" dirty="0"/>
          </a:p>
        </p:txBody>
      </p:sp>
      <p:sp>
        <p:nvSpPr>
          <p:cNvPr id="4102" name="CasellaDiTesto 4"/>
          <p:cNvSpPr txBox="1">
            <a:spLocks noChangeArrowheads="1"/>
          </p:cNvSpPr>
          <p:nvPr/>
        </p:nvSpPr>
        <p:spPr bwMode="auto">
          <a:xfrm>
            <a:off x="381000" y="1066800"/>
            <a:ext cx="8458200" cy="646331"/>
          </a:xfrm>
          <a:prstGeom prst="rect">
            <a:avLst/>
          </a:prstGeom>
          <a:solidFill>
            <a:srgbClr val="92D050"/>
          </a:solidFill>
          <a:ln w="9525">
            <a:solidFill>
              <a:srgbClr val="000000"/>
            </a:solidFill>
            <a:miter lim="800000"/>
            <a:headEnd/>
            <a:tailEnd/>
          </a:ln>
        </p:spPr>
        <p:txBody>
          <a:bodyPr>
            <a:spAutoFit/>
          </a:bodyPr>
          <a:lstStyle/>
          <a:p>
            <a:r>
              <a:rPr lang="it-IT" dirty="0" smtClean="0"/>
              <a:t>1928: </a:t>
            </a:r>
            <a:r>
              <a:rPr lang="it-IT" dirty="0" err="1" smtClean="0"/>
              <a:t>Dirac</a:t>
            </a:r>
            <a:r>
              <a:rPr lang="it-IT" dirty="0" smtClean="0"/>
              <a:t> </a:t>
            </a:r>
            <a:r>
              <a:rPr lang="it-IT" dirty="0" err="1" smtClean="0"/>
              <a:t>Equations</a:t>
            </a:r>
            <a:r>
              <a:rPr lang="it-IT" dirty="0" smtClean="0"/>
              <a:t>, </a:t>
            </a:r>
            <a:r>
              <a:rPr lang="it-IT" dirty="0" err="1" smtClean="0"/>
              <a:t>putting</a:t>
            </a:r>
            <a:r>
              <a:rPr lang="it-IT" dirty="0" smtClean="0"/>
              <a:t> </a:t>
            </a:r>
            <a:r>
              <a:rPr lang="it-IT" dirty="0" err="1" smtClean="0"/>
              <a:t>togetheter</a:t>
            </a:r>
            <a:r>
              <a:rPr lang="it-IT" dirty="0" smtClean="0"/>
              <a:t> </a:t>
            </a:r>
            <a:r>
              <a:rPr lang="it-IT" dirty="0" err="1" smtClean="0"/>
              <a:t>Special</a:t>
            </a:r>
            <a:r>
              <a:rPr lang="it-IT" dirty="0" smtClean="0"/>
              <a:t> </a:t>
            </a:r>
            <a:r>
              <a:rPr lang="it-IT" dirty="0" err="1" smtClean="0"/>
              <a:t>Relativity</a:t>
            </a:r>
            <a:r>
              <a:rPr lang="it-IT" dirty="0" smtClean="0"/>
              <a:t> and Quantum </a:t>
            </a:r>
            <a:r>
              <a:rPr lang="it-IT" dirty="0" err="1" smtClean="0"/>
              <a:t>Mechanics</a:t>
            </a:r>
            <a:r>
              <a:rPr lang="it-IT" dirty="0" smtClean="0"/>
              <a:t>.</a:t>
            </a:r>
            <a:r>
              <a:rPr lang="it-IT" dirty="0" smtClean="0">
                <a:solidFill>
                  <a:schemeClr val="bg1"/>
                </a:solidFill>
              </a:rPr>
              <a:t> </a:t>
            </a:r>
            <a:r>
              <a:rPr lang="it-IT" dirty="0" smtClean="0"/>
              <a:t>A </a:t>
            </a:r>
            <a:r>
              <a:rPr lang="it-IT" dirty="0" err="1" smtClean="0"/>
              <a:t>relativistically</a:t>
            </a:r>
            <a:r>
              <a:rPr lang="it-IT" dirty="0" smtClean="0"/>
              <a:t> </a:t>
            </a:r>
            <a:r>
              <a:rPr lang="it-IT" dirty="0" err="1" smtClean="0"/>
              <a:t>invariant</a:t>
            </a:r>
            <a:r>
              <a:rPr lang="it-IT" dirty="0" smtClean="0"/>
              <a:t> </a:t>
            </a:r>
            <a:r>
              <a:rPr lang="it-IT" dirty="0" err="1" smtClean="0"/>
              <a:t>equation</a:t>
            </a:r>
            <a:r>
              <a:rPr lang="it-IT" dirty="0" smtClean="0"/>
              <a:t> </a:t>
            </a:r>
            <a:r>
              <a:rPr lang="it-IT" dirty="0" err="1" smtClean="0"/>
              <a:t>for</a:t>
            </a:r>
            <a:r>
              <a:rPr lang="it-IT" dirty="0" smtClean="0"/>
              <a:t> massive </a:t>
            </a:r>
            <a:r>
              <a:rPr lang="it-IT" dirty="0" err="1" smtClean="0"/>
              <a:t>spin</a:t>
            </a:r>
            <a:r>
              <a:rPr lang="it-IT" dirty="0" smtClean="0"/>
              <a:t> ½ </a:t>
            </a:r>
            <a:r>
              <a:rPr lang="it-IT" dirty="0" err="1" smtClean="0"/>
              <a:t>particles</a:t>
            </a:r>
            <a:r>
              <a:rPr lang="it-IT" dirty="0" smtClean="0"/>
              <a:t>.</a:t>
            </a:r>
            <a:endParaRPr lang="it-IT" dirty="0">
              <a:solidFill>
                <a:schemeClr val="bg1"/>
              </a:solidFill>
            </a:endParaRPr>
          </a:p>
        </p:txBody>
      </p:sp>
      <p:graphicFrame>
        <p:nvGraphicFramePr>
          <p:cNvPr id="4098" name="Object 3"/>
          <p:cNvGraphicFramePr>
            <a:graphicFrameLocks noChangeAspect="1"/>
          </p:cNvGraphicFramePr>
          <p:nvPr/>
        </p:nvGraphicFramePr>
        <p:xfrm>
          <a:off x="381000" y="1981200"/>
          <a:ext cx="2362200" cy="508000"/>
        </p:xfrm>
        <a:graphic>
          <a:graphicData uri="http://schemas.openxmlformats.org/presentationml/2006/ole">
            <p:oleObj spid="_x0000_s114690" name="Equazione" r:id="rId4" imgW="1180800" imgH="253800" progId="Equation.3">
              <p:embed/>
            </p:oleObj>
          </a:graphicData>
        </a:graphic>
      </p:graphicFrame>
      <p:sp>
        <p:nvSpPr>
          <p:cNvPr id="4103" name="CasellaDiTesto 6"/>
          <p:cNvSpPr txBox="1">
            <a:spLocks noChangeArrowheads="1"/>
          </p:cNvSpPr>
          <p:nvPr/>
        </p:nvSpPr>
        <p:spPr bwMode="auto">
          <a:xfrm>
            <a:off x="3352800" y="2029968"/>
            <a:ext cx="3425952" cy="369888"/>
          </a:xfrm>
          <a:prstGeom prst="rect">
            <a:avLst/>
          </a:prstGeom>
          <a:solidFill>
            <a:srgbClr val="92D050"/>
          </a:solidFill>
          <a:ln w="9525">
            <a:solidFill>
              <a:schemeClr val="tx1"/>
            </a:solidFill>
            <a:miter lim="800000"/>
            <a:headEnd/>
            <a:tailEnd/>
          </a:ln>
        </p:spPr>
        <p:txBody>
          <a:bodyPr wrap="square">
            <a:spAutoFit/>
          </a:bodyPr>
          <a:lstStyle/>
          <a:p>
            <a:r>
              <a:rPr lang="it-IT" dirty="0" err="1" smtClean="0"/>
              <a:t>Four</a:t>
            </a:r>
            <a:r>
              <a:rPr lang="it-IT" dirty="0" smtClean="0"/>
              <a:t> </a:t>
            </a:r>
            <a:r>
              <a:rPr lang="it-IT" dirty="0" err="1" smtClean="0"/>
              <a:t>solutions</a:t>
            </a:r>
            <a:r>
              <a:rPr lang="it-IT" dirty="0" smtClean="0"/>
              <a:t> in the </a:t>
            </a:r>
            <a:r>
              <a:rPr lang="it-IT" dirty="0" err="1" smtClean="0"/>
              <a:t>rest</a:t>
            </a:r>
            <a:r>
              <a:rPr lang="it-IT" dirty="0" smtClean="0"/>
              <a:t> frame</a:t>
            </a:r>
            <a:endParaRPr lang="it-IT" dirty="0"/>
          </a:p>
        </p:txBody>
      </p:sp>
      <p:cxnSp>
        <p:nvCxnSpPr>
          <p:cNvPr id="9" name="Connettore 2 8"/>
          <p:cNvCxnSpPr/>
          <p:nvPr/>
        </p:nvCxnSpPr>
        <p:spPr>
          <a:xfrm rot="10800000" flipV="1">
            <a:off x="2438400" y="2438400"/>
            <a:ext cx="2514600" cy="9906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105" name="CasellaDiTesto 9"/>
          <p:cNvSpPr txBox="1">
            <a:spLocks noChangeArrowheads="1"/>
          </p:cNvSpPr>
          <p:nvPr/>
        </p:nvSpPr>
        <p:spPr bwMode="auto">
          <a:xfrm>
            <a:off x="457200" y="3276600"/>
            <a:ext cx="1828800" cy="1200150"/>
          </a:xfrm>
          <a:prstGeom prst="rect">
            <a:avLst/>
          </a:prstGeom>
          <a:solidFill>
            <a:srgbClr val="92D050"/>
          </a:solidFill>
          <a:ln w="9525">
            <a:solidFill>
              <a:srgbClr val="000000"/>
            </a:solidFill>
            <a:miter lim="800000"/>
            <a:headEnd/>
            <a:tailEnd/>
          </a:ln>
        </p:spPr>
        <p:txBody>
          <a:bodyPr>
            <a:spAutoFit/>
          </a:bodyPr>
          <a:lstStyle/>
          <a:p>
            <a:pPr>
              <a:buFont typeface="Arial" charset="0"/>
              <a:buChar char="•"/>
            </a:pPr>
            <a:r>
              <a:rPr lang="it-IT"/>
              <a:t> E&gt;0, s=+1/2</a:t>
            </a:r>
          </a:p>
          <a:p>
            <a:pPr>
              <a:buFont typeface="Arial" charset="0"/>
              <a:buChar char="•"/>
            </a:pPr>
            <a:r>
              <a:rPr lang="it-IT"/>
              <a:t> E&gt;0, s=-1/2</a:t>
            </a:r>
          </a:p>
          <a:p>
            <a:pPr>
              <a:buFont typeface="Arial" charset="0"/>
              <a:buChar char="•"/>
            </a:pPr>
            <a:r>
              <a:rPr lang="it-IT"/>
              <a:t> E&lt;0, s= +1/2</a:t>
            </a:r>
          </a:p>
          <a:p>
            <a:pPr>
              <a:buFont typeface="Arial" charset="0"/>
              <a:buChar char="•"/>
            </a:pPr>
            <a:r>
              <a:rPr lang="it-IT"/>
              <a:t> E&lt;0, s= -1/2</a:t>
            </a:r>
          </a:p>
        </p:txBody>
      </p:sp>
      <p:cxnSp>
        <p:nvCxnSpPr>
          <p:cNvPr id="13" name="Connettore 2 12"/>
          <p:cNvCxnSpPr/>
          <p:nvPr/>
        </p:nvCxnSpPr>
        <p:spPr>
          <a:xfrm>
            <a:off x="2514600" y="3886200"/>
            <a:ext cx="24384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107" name="CasellaDiTesto 13"/>
          <p:cNvSpPr txBox="1">
            <a:spLocks noChangeArrowheads="1"/>
          </p:cNvSpPr>
          <p:nvPr/>
        </p:nvSpPr>
        <p:spPr bwMode="auto">
          <a:xfrm>
            <a:off x="5105400" y="3429000"/>
            <a:ext cx="3048000" cy="923330"/>
          </a:xfrm>
          <a:prstGeom prst="rect">
            <a:avLst/>
          </a:prstGeom>
          <a:solidFill>
            <a:srgbClr val="92D050"/>
          </a:solidFill>
          <a:ln w="9525">
            <a:solidFill>
              <a:srgbClr val="000000"/>
            </a:solidFill>
            <a:miter lim="800000"/>
            <a:headEnd/>
            <a:tailEnd/>
          </a:ln>
        </p:spPr>
        <p:txBody>
          <a:bodyPr>
            <a:spAutoFit/>
          </a:bodyPr>
          <a:lstStyle/>
          <a:p>
            <a:r>
              <a:rPr lang="it-IT" dirty="0" err="1" smtClean="0"/>
              <a:t>Reinterpretation</a:t>
            </a:r>
            <a:r>
              <a:rPr lang="it-IT" dirty="0" smtClean="0"/>
              <a:t> </a:t>
            </a:r>
            <a:r>
              <a:rPr lang="it-IT" dirty="0" err="1" smtClean="0"/>
              <a:t>of</a:t>
            </a:r>
            <a:r>
              <a:rPr lang="it-IT" dirty="0" smtClean="0"/>
              <a:t> </a:t>
            </a:r>
            <a:r>
              <a:rPr lang="it-IT" dirty="0" err="1" smtClean="0"/>
              <a:t>negative-energy</a:t>
            </a:r>
            <a:r>
              <a:rPr lang="it-IT" dirty="0" smtClean="0"/>
              <a:t> </a:t>
            </a:r>
            <a:r>
              <a:rPr lang="it-IT" dirty="0" err="1" smtClean="0"/>
              <a:t>states</a:t>
            </a:r>
            <a:r>
              <a:rPr lang="it-IT" dirty="0" smtClean="0"/>
              <a:t> </a:t>
            </a:r>
            <a:r>
              <a:rPr lang="it-IT" dirty="0" err="1" smtClean="0"/>
              <a:t>as</a:t>
            </a:r>
            <a:r>
              <a:rPr lang="it-IT" dirty="0" smtClean="0"/>
              <a:t> the electron’s </a:t>
            </a:r>
            <a:r>
              <a:rPr lang="it-IT" dirty="0" err="1" smtClean="0"/>
              <a:t>antiparticle</a:t>
            </a:r>
            <a:r>
              <a:rPr lang="it-IT" dirty="0" smtClean="0"/>
              <a:t>:</a:t>
            </a:r>
            <a:endParaRPr lang="it-IT" dirty="0"/>
          </a:p>
        </p:txBody>
      </p:sp>
      <p:cxnSp>
        <p:nvCxnSpPr>
          <p:cNvPr id="16" name="Connettore 2 15"/>
          <p:cNvCxnSpPr/>
          <p:nvPr/>
        </p:nvCxnSpPr>
        <p:spPr>
          <a:xfrm rot="10800000" flipV="1">
            <a:off x="2819400" y="4419600"/>
            <a:ext cx="2133600" cy="838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109" name="CasellaDiTesto 17"/>
          <p:cNvSpPr txBox="1">
            <a:spLocks noChangeArrowheads="1"/>
          </p:cNvSpPr>
          <p:nvPr/>
        </p:nvSpPr>
        <p:spPr bwMode="auto">
          <a:xfrm>
            <a:off x="457200" y="4953000"/>
            <a:ext cx="2133600" cy="646113"/>
          </a:xfrm>
          <a:prstGeom prst="rect">
            <a:avLst/>
          </a:prstGeom>
          <a:solidFill>
            <a:srgbClr val="92D050"/>
          </a:solidFill>
          <a:ln w="9525">
            <a:solidFill>
              <a:srgbClr val="000000"/>
            </a:solidFill>
            <a:miter lim="800000"/>
            <a:headEnd/>
            <a:tailEnd/>
          </a:ln>
        </p:spPr>
        <p:txBody>
          <a:bodyPr>
            <a:spAutoFit/>
          </a:bodyPr>
          <a:lstStyle/>
          <a:p>
            <a:r>
              <a:rPr lang="it-IT" dirty="0" smtClean="0"/>
              <a:t>Electron, </a:t>
            </a:r>
            <a:r>
              <a:rPr lang="it-IT" dirty="0"/>
              <a:t>s=+1/2</a:t>
            </a:r>
          </a:p>
          <a:p>
            <a:r>
              <a:rPr lang="it-IT" dirty="0" smtClean="0"/>
              <a:t>Electron, </a:t>
            </a:r>
            <a:r>
              <a:rPr lang="it-IT" dirty="0"/>
              <a:t>s=-1/2</a:t>
            </a:r>
          </a:p>
        </p:txBody>
      </p:sp>
      <p:sp>
        <p:nvSpPr>
          <p:cNvPr id="4110" name="CasellaDiTesto 18"/>
          <p:cNvSpPr txBox="1">
            <a:spLocks noChangeArrowheads="1"/>
          </p:cNvSpPr>
          <p:nvPr/>
        </p:nvSpPr>
        <p:spPr bwMode="auto">
          <a:xfrm>
            <a:off x="457200" y="5562600"/>
            <a:ext cx="2133600" cy="646113"/>
          </a:xfrm>
          <a:prstGeom prst="rect">
            <a:avLst/>
          </a:prstGeom>
          <a:solidFill>
            <a:srgbClr val="FFC000"/>
          </a:solidFill>
          <a:ln w="9525">
            <a:solidFill>
              <a:srgbClr val="000000"/>
            </a:solidFill>
            <a:miter lim="800000"/>
            <a:headEnd/>
            <a:tailEnd/>
          </a:ln>
        </p:spPr>
        <p:txBody>
          <a:bodyPr>
            <a:spAutoFit/>
          </a:bodyPr>
          <a:lstStyle/>
          <a:p>
            <a:r>
              <a:rPr lang="it-IT" dirty="0" err="1" smtClean="0"/>
              <a:t>Positron</a:t>
            </a:r>
            <a:r>
              <a:rPr lang="it-IT" dirty="0" smtClean="0"/>
              <a:t>, </a:t>
            </a:r>
            <a:r>
              <a:rPr lang="it-IT" dirty="0"/>
              <a:t>s=1/2</a:t>
            </a:r>
          </a:p>
          <a:p>
            <a:r>
              <a:rPr lang="it-IT" dirty="0" err="1" smtClean="0"/>
              <a:t>Positron</a:t>
            </a:r>
            <a:r>
              <a:rPr lang="it-IT" dirty="0" smtClean="0"/>
              <a:t>, </a:t>
            </a:r>
            <a:r>
              <a:rPr lang="it-IT" dirty="0"/>
              <a:t>s=-1/2</a:t>
            </a:r>
          </a:p>
        </p:txBody>
      </p:sp>
      <p:sp>
        <p:nvSpPr>
          <p:cNvPr id="4111" name="CasellaDiTesto 19"/>
          <p:cNvSpPr txBox="1">
            <a:spLocks noChangeArrowheads="1"/>
          </p:cNvSpPr>
          <p:nvPr/>
        </p:nvSpPr>
        <p:spPr bwMode="auto">
          <a:xfrm>
            <a:off x="4620768" y="4953000"/>
            <a:ext cx="4047744" cy="1077218"/>
          </a:xfrm>
          <a:prstGeom prst="rect">
            <a:avLst/>
          </a:prstGeom>
          <a:solidFill>
            <a:srgbClr val="FFFF00"/>
          </a:solidFill>
          <a:ln w="9525">
            <a:solidFill>
              <a:srgbClr val="000000"/>
            </a:solidFill>
            <a:miter lim="800000"/>
            <a:headEnd/>
            <a:tailEnd/>
          </a:ln>
        </p:spPr>
        <p:txBody>
          <a:bodyPr wrap="square">
            <a:spAutoFit/>
          </a:bodyPr>
          <a:lstStyle/>
          <a:p>
            <a:r>
              <a:rPr lang="it-IT" sz="1600" dirty="0" smtClean="0"/>
              <a:t>The </a:t>
            </a:r>
            <a:r>
              <a:rPr lang="it-IT" sz="1600" dirty="0" err="1" smtClean="0"/>
              <a:t>positron</a:t>
            </a:r>
            <a:r>
              <a:rPr lang="it-IT" sz="1600" dirty="0" smtClean="0"/>
              <a:t>, a </a:t>
            </a:r>
            <a:r>
              <a:rPr lang="it-IT" sz="1600" dirty="0" err="1" smtClean="0"/>
              <a:t>particle</a:t>
            </a:r>
            <a:r>
              <a:rPr lang="it-IT" sz="1600" dirty="0" smtClean="0"/>
              <a:t> </a:t>
            </a:r>
            <a:r>
              <a:rPr lang="it-IT" sz="1600" dirty="0" err="1" smtClean="0"/>
              <a:t>which</a:t>
            </a:r>
            <a:r>
              <a:rPr lang="it-IT" sz="1600" dirty="0" smtClean="0"/>
              <a:t> </a:t>
            </a:r>
            <a:r>
              <a:rPr lang="it-IT" sz="1600" dirty="0" err="1" smtClean="0"/>
              <a:t>is</a:t>
            </a:r>
            <a:r>
              <a:rPr lang="it-IT" sz="1600" dirty="0" smtClean="0"/>
              <a:t> </a:t>
            </a:r>
            <a:r>
              <a:rPr lang="it-IT" sz="1600" dirty="0" err="1" smtClean="0"/>
              <a:t>identical</a:t>
            </a:r>
            <a:r>
              <a:rPr lang="it-IT" sz="1600" dirty="0" smtClean="0"/>
              <a:t> </a:t>
            </a:r>
            <a:r>
              <a:rPr lang="it-IT" sz="1600" dirty="0" err="1" smtClean="0"/>
              <a:t>to</a:t>
            </a:r>
            <a:r>
              <a:rPr lang="it-IT" sz="1600" dirty="0" smtClean="0"/>
              <a:t> the electron e</a:t>
            </a:r>
            <a:r>
              <a:rPr lang="it-IT" sz="1600" baseline="30000" dirty="0" smtClean="0"/>
              <a:t>-</a:t>
            </a:r>
            <a:r>
              <a:rPr lang="it-IT" sz="1600" dirty="0" smtClean="0"/>
              <a:t> </a:t>
            </a:r>
            <a:r>
              <a:rPr lang="it-IT" sz="1600" dirty="0" err="1" smtClean="0"/>
              <a:t>except</a:t>
            </a:r>
            <a:r>
              <a:rPr lang="it-IT" sz="1600" dirty="0" smtClean="0"/>
              <a:t> </a:t>
            </a:r>
            <a:r>
              <a:rPr lang="it-IT" sz="1600" dirty="0" err="1" smtClean="0"/>
              <a:t>for</a:t>
            </a:r>
            <a:r>
              <a:rPr lang="it-IT" sz="1600" dirty="0" smtClean="0"/>
              <a:t> </a:t>
            </a:r>
            <a:r>
              <a:rPr lang="it-IT" sz="1600" dirty="0" err="1" smtClean="0"/>
              <a:t>having</a:t>
            </a:r>
            <a:r>
              <a:rPr lang="it-IT" sz="1600" dirty="0" smtClean="0"/>
              <a:t> positive </a:t>
            </a:r>
            <a:r>
              <a:rPr lang="it-IT" sz="1600" dirty="0" err="1" smtClean="0"/>
              <a:t>charge</a:t>
            </a:r>
            <a:r>
              <a:rPr lang="it-IT" sz="1600" dirty="0" smtClean="0"/>
              <a:t>: </a:t>
            </a:r>
            <a:r>
              <a:rPr lang="it-IT" sz="1600" dirty="0" err="1"/>
              <a:t>e</a:t>
            </a:r>
            <a:r>
              <a:rPr lang="it-IT" sz="1600" baseline="30000" dirty="0" err="1"/>
              <a:t>+</a:t>
            </a:r>
            <a:r>
              <a:rPr lang="it-IT" sz="1600" dirty="0"/>
              <a:t>. </a:t>
            </a:r>
            <a:r>
              <a:rPr lang="it-IT" sz="1600" dirty="0" smtClean="0"/>
              <a:t>The first </a:t>
            </a:r>
            <a:r>
              <a:rPr lang="it-IT" sz="1600" dirty="0" err="1" smtClean="0"/>
              <a:t>prediction</a:t>
            </a:r>
            <a:r>
              <a:rPr lang="it-IT" sz="1600" dirty="0" smtClean="0"/>
              <a:t> </a:t>
            </a:r>
            <a:r>
              <a:rPr lang="it-IT" sz="1600" dirty="0" err="1" smtClean="0"/>
              <a:t>of</a:t>
            </a:r>
            <a:r>
              <a:rPr lang="it-IT" sz="1600" dirty="0" smtClean="0"/>
              <a:t> the </a:t>
            </a:r>
            <a:r>
              <a:rPr lang="it-IT" sz="1600" dirty="0" err="1" smtClean="0"/>
              <a:t>relativistic</a:t>
            </a:r>
            <a:r>
              <a:rPr lang="it-IT" sz="1600" dirty="0" smtClean="0"/>
              <a:t> quantum </a:t>
            </a:r>
            <a:r>
              <a:rPr lang="it-IT" sz="1600" dirty="0" err="1" smtClean="0"/>
              <a:t>theory</a:t>
            </a:r>
            <a:r>
              <a:rPr lang="it-IT" sz="1600" dirty="0" smtClean="0"/>
              <a:t>.</a:t>
            </a:r>
            <a:endParaRPr lang="it-IT" sz="1600" dirty="0"/>
          </a:p>
        </p:txBody>
      </p:sp>
      <p:sp>
        <p:nvSpPr>
          <p:cNvPr id="17" name="Segnaposto data 16"/>
          <p:cNvSpPr>
            <a:spLocks noGrp="1"/>
          </p:cNvSpPr>
          <p:nvPr>
            <p:ph type="dt" sz="half" idx="10"/>
          </p:nvPr>
        </p:nvSpPr>
        <p:spPr/>
        <p:txBody>
          <a:bodyPr/>
          <a:lstStyle/>
          <a:p>
            <a:pPr>
              <a:defRPr/>
            </a:pPr>
            <a:fld id="{7F07E45B-922E-4EFE-9066-15F2AA71190E}" type="datetime1">
              <a:rPr lang="en-US" smtClean="0"/>
              <a:t>10/3/2012</a:t>
            </a:fld>
            <a:endParaRPr lang="it-IT"/>
          </a:p>
        </p:txBody>
      </p:sp>
      <p:sp>
        <p:nvSpPr>
          <p:cNvPr id="18" name="Segnaposto piè di pagina 17"/>
          <p:cNvSpPr>
            <a:spLocks noGrp="1"/>
          </p:cNvSpPr>
          <p:nvPr>
            <p:ph type="ftr" sz="quarter" idx="11"/>
          </p:nvPr>
        </p:nvSpPr>
        <p:spPr/>
        <p:txBody>
          <a:bodyPr/>
          <a:lstStyle/>
          <a:p>
            <a:pPr>
              <a:defRPr/>
            </a:pPr>
            <a:r>
              <a:rPr lang="en-US" smtClean="0"/>
              <a:t>University of Maryland - 3-Oct-12</a:t>
            </a: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D623E529-0343-43E3-82B5-BA76B8ED1192}" type="datetime1">
              <a:rPr lang="en-US" smtClean="0"/>
              <a:t>10/3/2012</a:t>
            </a:fld>
            <a:endParaRPr lang="it-IT" smtClean="0"/>
          </a:p>
        </p:txBody>
      </p:sp>
      <p:pic>
        <p:nvPicPr>
          <p:cNvPr id="80898" name="Picture 2"/>
          <p:cNvPicPr>
            <a:picLocks noChangeAspect="1" noChangeArrowheads="1"/>
          </p:cNvPicPr>
          <p:nvPr/>
        </p:nvPicPr>
        <p:blipFill>
          <a:blip r:embed="rId3" cstate="print"/>
          <a:srcRect/>
          <a:stretch>
            <a:fillRect/>
          </a:stretch>
        </p:blipFill>
        <p:spPr bwMode="auto">
          <a:xfrm>
            <a:off x="547688" y="182690"/>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C35CBCDA-1C97-46B6-9010-2A84B052FAF4}" type="datetime1">
              <a:rPr lang="en-US" smtClean="0"/>
              <a:t>10/3/2012</a:t>
            </a:fld>
            <a:endParaRPr lang="it-IT" smtClean="0"/>
          </a:p>
        </p:txBody>
      </p:sp>
      <p:pic>
        <p:nvPicPr>
          <p:cNvPr id="83970" name="Picture 2"/>
          <p:cNvPicPr>
            <a:picLocks noChangeAspect="1" noChangeArrowheads="1"/>
          </p:cNvPicPr>
          <p:nvPr/>
        </p:nvPicPr>
        <p:blipFill>
          <a:blip r:embed="rId3" cstate="print"/>
          <a:srcRect/>
          <a:stretch>
            <a:fillRect/>
          </a:stretch>
        </p:blipFill>
        <p:spPr bwMode="auto">
          <a:xfrm>
            <a:off x="511112" y="170498"/>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4ACC3B5B-19F5-4DB0-80F0-8DDDDD88FCA7}" type="datetime1">
              <a:rPr lang="en-US" smtClean="0"/>
              <a:t>10/3/2012</a:t>
            </a:fld>
            <a:endParaRPr lang="it-IT" smtClean="0"/>
          </a:p>
        </p:txBody>
      </p:sp>
      <p:pic>
        <p:nvPicPr>
          <p:cNvPr id="84994" name="Picture 2"/>
          <p:cNvPicPr>
            <a:picLocks noChangeAspect="1" noChangeArrowheads="1"/>
          </p:cNvPicPr>
          <p:nvPr/>
        </p:nvPicPr>
        <p:blipFill>
          <a:blip r:embed="rId3" cstate="print"/>
          <a:srcRect/>
          <a:stretch>
            <a:fillRect/>
          </a:stretch>
        </p:blipFill>
        <p:spPr bwMode="auto">
          <a:xfrm>
            <a:off x="535496" y="194882"/>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FB88B3B4-B456-454D-8A05-0C13CA978272}" type="datetime1">
              <a:rPr lang="en-US" smtClean="0"/>
              <a:t>10/3/2012</a:t>
            </a:fld>
            <a:endParaRPr lang="it-IT" smtClean="0"/>
          </a:p>
        </p:txBody>
      </p:sp>
      <p:pic>
        <p:nvPicPr>
          <p:cNvPr id="86018" name="Picture 2"/>
          <p:cNvPicPr>
            <a:picLocks noChangeAspect="1" noChangeArrowheads="1"/>
          </p:cNvPicPr>
          <p:nvPr/>
        </p:nvPicPr>
        <p:blipFill>
          <a:blip r:embed="rId3" cstate="print"/>
          <a:srcRect/>
          <a:stretch>
            <a:fillRect/>
          </a:stretch>
        </p:blipFill>
        <p:spPr bwMode="auto">
          <a:xfrm>
            <a:off x="535496" y="219266"/>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1C501542-9A89-485C-8A49-3C60C071E212}" type="datetime1">
              <a:rPr lang="en-US" smtClean="0"/>
              <a:t>10/3/2012</a:t>
            </a:fld>
            <a:endParaRPr lang="it-IT" smtClean="0"/>
          </a:p>
        </p:txBody>
      </p:sp>
      <p:pic>
        <p:nvPicPr>
          <p:cNvPr id="88066" name="Picture 2"/>
          <p:cNvPicPr>
            <a:picLocks noChangeAspect="1" noChangeArrowheads="1"/>
          </p:cNvPicPr>
          <p:nvPr/>
        </p:nvPicPr>
        <p:blipFill>
          <a:blip r:embed="rId3" cstate="print"/>
          <a:srcRect/>
          <a:stretch>
            <a:fillRect/>
          </a:stretch>
        </p:blipFill>
        <p:spPr bwMode="auto">
          <a:xfrm>
            <a:off x="596456" y="170688"/>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data 3"/>
          <p:cNvSpPr>
            <a:spLocks noGrp="1"/>
          </p:cNvSpPr>
          <p:nvPr>
            <p:ph type="dt" sz="quarter" idx="10"/>
          </p:nvPr>
        </p:nvSpPr>
        <p:spPr>
          <a:noFill/>
        </p:spPr>
        <p:txBody>
          <a:bodyPr/>
          <a:lstStyle/>
          <a:p>
            <a:fld id="{130B2243-EB4F-4BE8-95A1-9C7E7F9EF846}" type="datetime1">
              <a:rPr lang="en-US"/>
              <a:pPr/>
              <a:t>10/3/2012</a:t>
            </a:fld>
            <a:endParaRPr lang="it-IT"/>
          </a:p>
        </p:txBody>
      </p:sp>
      <p:sp>
        <p:nvSpPr>
          <p:cNvPr id="33795" name="Segnaposto piè di pagina 4"/>
          <p:cNvSpPr>
            <a:spLocks noGrp="1"/>
          </p:cNvSpPr>
          <p:nvPr>
            <p:ph type="ftr" sz="quarter" idx="11"/>
          </p:nvPr>
        </p:nvSpPr>
        <p:spPr>
          <a:noFill/>
        </p:spPr>
        <p:txBody>
          <a:bodyPr/>
          <a:lstStyle/>
          <a:p>
            <a:r>
              <a:rPr lang="en-US"/>
              <a:t>5th Meeting on CPT and Lorentz Symmetry - Bloomington 2010</a:t>
            </a:r>
            <a:endParaRPr lang="it-IT"/>
          </a:p>
        </p:txBody>
      </p:sp>
      <p:sp>
        <p:nvSpPr>
          <p:cNvPr id="33796" name="Text Box 4"/>
          <p:cNvSpPr txBox="1">
            <a:spLocks noChangeArrowheads="1"/>
          </p:cNvSpPr>
          <p:nvPr/>
        </p:nvSpPr>
        <p:spPr bwMode="auto">
          <a:xfrm>
            <a:off x="1847850" y="304800"/>
            <a:ext cx="5362575" cy="457200"/>
          </a:xfrm>
          <a:prstGeom prst="rect">
            <a:avLst/>
          </a:prstGeom>
          <a:solidFill>
            <a:srgbClr val="FFCC00"/>
          </a:solidFill>
          <a:ln w="9525">
            <a:noFill/>
            <a:miter lim="800000"/>
            <a:headEnd/>
            <a:tailEnd/>
          </a:ln>
        </p:spPr>
        <p:txBody>
          <a:bodyPr>
            <a:spAutoFit/>
          </a:bodyPr>
          <a:lstStyle/>
          <a:p>
            <a:pPr algn="ctr">
              <a:spcBef>
                <a:spcPct val="50000"/>
              </a:spcBef>
            </a:pPr>
            <a:r>
              <a:rPr lang="en-US" sz="2400"/>
              <a:t>Antihydrogen fall and detection</a:t>
            </a:r>
          </a:p>
        </p:txBody>
      </p:sp>
      <p:pic>
        <p:nvPicPr>
          <p:cNvPr id="33797" name="Picture 6"/>
          <p:cNvPicPr>
            <a:picLocks noChangeAspect="1" noChangeArrowheads="1"/>
          </p:cNvPicPr>
          <p:nvPr/>
        </p:nvPicPr>
        <p:blipFill>
          <a:blip r:embed="rId3" cstate="print"/>
          <a:srcRect/>
          <a:stretch>
            <a:fillRect/>
          </a:stretch>
        </p:blipFill>
        <p:spPr bwMode="auto">
          <a:xfrm>
            <a:off x="4959350" y="1381125"/>
            <a:ext cx="3279775" cy="822325"/>
          </a:xfrm>
          <a:prstGeom prst="rect">
            <a:avLst/>
          </a:prstGeom>
          <a:noFill/>
          <a:ln w="12700">
            <a:noFill/>
            <a:miter lim="800000"/>
            <a:headEnd/>
            <a:tailEnd/>
          </a:ln>
        </p:spPr>
      </p:pic>
      <p:pic>
        <p:nvPicPr>
          <p:cNvPr id="33798" name="Picture 7"/>
          <p:cNvPicPr>
            <a:picLocks noChangeAspect="1" noChangeArrowheads="1"/>
          </p:cNvPicPr>
          <p:nvPr/>
        </p:nvPicPr>
        <p:blipFill>
          <a:blip r:embed="rId4" cstate="print"/>
          <a:srcRect/>
          <a:stretch>
            <a:fillRect/>
          </a:stretch>
        </p:blipFill>
        <p:spPr bwMode="auto">
          <a:xfrm>
            <a:off x="600075" y="1162050"/>
            <a:ext cx="3295650" cy="1444625"/>
          </a:xfrm>
          <a:prstGeom prst="rect">
            <a:avLst/>
          </a:prstGeom>
          <a:noFill/>
          <a:ln w="9525">
            <a:noFill/>
            <a:miter lim="800000"/>
            <a:headEnd/>
            <a:tailEnd/>
          </a:ln>
        </p:spPr>
      </p:pic>
      <p:sp>
        <p:nvSpPr>
          <p:cNvPr id="33799" name="Rectangle 11"/>
          <p:cNvSpPr>
            <a:spLocks/>
          </p:cNvSpPr>
          <p:nvPr/>
        </p:nvSpPr>
        <p:spPr bwMode="auto">
          <a:xfrm>
            <a:off x="303213" y="5392738"/>
            <a:ext cx="8656637" cy="512762"/>
          </a:xfrm>
          <a:prstGeom prst="rect">
            <a:avLst/>
          </a:prstGeom>
          <a:noFill/>
          <a:ln w="12700">
            <a:noFill/>
            <a:miter lim="800000"/>
            <a:headEnd/>
            <a:tailEnd/>
          </a:ln>
        </p:spPr>
        <p:txBody>
          <a:bodyPr lIns="0" tIns="0" rIns="0" bIns="0" anchor="ctr"/>
          <a:lstStyle/>
          <a:p>
            <a:r>
              <a:rPr lang="en-US" b="1">
                <a:solidFill>
                  <a:srgbClr val="000080"/>
                </a:solidFill>
                <a:latin typeface="Gill Sans" charset="0"/>
                <a:sym typeface="Gill Sans" charset="0"/>
              </a:rPr>
              <a:t>DISPLACEMENT DUE TO GRAVITY IS IMPOSSIBLE TO DETECT IN THIS WAY</a:t>
            </a:r>
          </a:p>
        </p:txBody>
      </p:sp>
      <p:sp>
        <p:nvSpPr>
          <p:cNvPr id="33800" name="Rectangle 14"/>
          <p:cNvSpPr>
            <a:spLocks/>
          </p:cNvSpPr>
          <p:nvPr/>
        </p:nvSpPr>
        <p:spPr bwMode="auto">
          <a:xfrm>
            <a:off x="166688" y="4222750"/>
            <a:ext cx="8482012" cy="830263"/>
          </a:xfrm>
          <a:prstGeom prst="rect">
            <a:avLst/>
          </a:prstGeom>
          <a:noFill/>
          <a:ln w="12700">
            <a:noFill/>
            <a:miter lim="800000"/>
            <a:headEnd/>
            <a:tailEnd/>
          </a:ln>
        </p:spPr>
        <p:txBody>
          <a:bodyPr wrap="none" lIns="0" tIns="0" rIns="0" bIns="0" anchor="ctr">
            <a:spAutoFit/>
          </a:bodyPr>
          <a:lstStyle/>
          <a:p>
            <a:r>
              <a:rPr lang="en-US">
                <a:latin typeface="Gill Sans" charset="0"/>
                <a:sym typeface="Gill Sans" charset="0"/>
              </a:rPr>
              <a:t>BUT:  - antihydrogen has a radial velocity (related to the temperature)</a:t>
            </a:r>
          </a:p>
          <a:p>
            <a:r>
              <a:rPr lang="en-US">
                <a:latin typeface="Gill Sans" charset="0"/>
                <a:sym typeface="Gill Sans" charset="0"/>
              </a:rPr>
              <a:t>         - any anti-atom falls by 20 μm, but, in addition it can go up or down by few cm</a:t>
            </a:r>
          </a:p>
          <a:p>
            <a:r>
              <a:rPr lang="en-US">
                <a:latin typeface="Gill Sans" charset="0"/>
                <a:sym typeface="Gill Sans" charset="0"/>
              </a:rPr>
              <a:t>         - beam radial size after 1 m flight ~ several cm (poor beam collimation) </a:t>
            </a:r>
          </a:p>
        </p:txBody>
      </p:sp>
      <p:sp>
        <p:nvSpPr>
          <p:cNvPr id="33801" name="Rectangle 16"/>
          <p:cNvSpPr>
            <a:spLocks/>
          </p:cNvSpPr>
          <p:nvPr/>
        </p:nvSpPr>
        <p:spPr bwMode="auto">
          <a:xfrm>
            <a:off x="400050" y="2830513"/>
            <a:ext cx="3438525" cy="698500"/>
          </a:xfrm>
          <a:prstGeom prst="rect">
            <a:avLst/>
          </a:prstGeom>
          <a:noFill/>
          <a:ln w="12700">
            <a:noFill/>
            <a:miter lim="800000"/>
            <a:headEnd/>
            <a:tailEnd/>
          </a:ln>
        </p:spPr>
        <p:txBody>
          <a:bodyPr lIns="0" tIns="0" rIns="0" bIns="0"/>
          <a:lstStyle/>
          <a:p>
            <a:r>
              <a:rPr lang="en-US" sz="1600">
                <a:solidFill>
                  <a:srgbClr val="343434"/>
                </a:solidFill>
                <a:latin typeface="Gill Sans" charset="0"/>
                <a:sym typeface="Gill Sans" charset="0"/>
              </a:rPr>
              <a:t>AEgIS realistic numbers:</a:t>
            </a:r>
          </a:p>
          <a:p>
            <a:r>
              <a:rPr lang="en-US" sz="1600">
                <a:latin typeface="Gill Sans" charset="0"/>
                <a:sym typeface="Gill Sans" charset="0"/>
              </a:rPr>
              <a:t>- horizontal flight path L ~ 1 m</a:t>
            </a:r>
          </a:p>
          <a:p>
            <a:r>
              <a:rPr lang="en-US">
                <a:latin typeface="Gill Sans" charset="0"/>
                <a:sym typeface="Gill Sans" charset="0"/>
              </a:rPr>
              <a:t>- horizontal velocity v</a:t>
            </a:r>
            <a:r>
              <a:rPr lang="en-US" baseline="-6000">
                <a:latin typeface="Gill Sans" charset="0"/>
                <a:sym typeface="Gill Sans" charset="0"/>
              </a:rPr>
              <a:t>z</a:t>
            </a:r>
            <a:r>
              <a:rPr lang="en-US">
                <a:latin typeface="Gill Sans" charset="0"/>
                <a:sym typeface="Gill Sans" charset="0"/>
              </a:rPr>
              <a:t> ~ 500 m/s</a:t>
            </a:r>
          </a:p>
        </p:txBody>
      </p:sp>
      <p:sp>
        <p:nvSpPr>
          <p:cNvPr id="33802" name="AutoShape 17"/>
          <p:cNvSpPr>
            <a:spLocks/>
          </p:cNvSpPr>
          <p:nvPr/>
        </p:nvSpPr>
        <p:spPr bwMode="auto">
          <a:xfrm>
            <a:off x="4646613" y="3048000"/>
            <a:ext cx="622300" cy="268288"/>
          </a:xfrm>
          <a:prstGeom prst="rightArrow">
            <a:avLst>
              <a:gd name="adj1" fmla="val 36759"/>
              <a:gd name="adj2" fmla="val 93393"/>
            </a:avLst>
          </a:prstGeom>
          <a:solidFill>
            <a:srgbClr val="E99D31"/>
          </a:solidFill>
          <a:ln w="25400">
            <a:solidFill>
              <a:srgbClr val="333333"/>
            </a:solidFill>
            <a:miter lim="800000"/>
            <a:headEnd/>
            <a:tailEnd/>
          </a:ln>
        </p:spPr>
        <p:txBody>
          <a:bodyPr lIns="0" tIns="0" rIns="0" bIns="0"/>
          <a:lstStyle/>
          <a:p>
            <a:endParaRPr lang="it-IT"/>
          </a:p>
        </p:txBody>
      </p:sp>
      <p:sp>
        <p:nvSpPr>
          <p:cNvPr id="33803" name="Rectangle 18"/>
          <p:cNvSpPr>
            <a:spLocks/>
          </p:cNvSpPr>
          <p:nvPr/>
        </p:nvSpPr>
        <p:spPr bwMode="auto">
          <a:xfrm>
            <a:off x="6007100" y="3082925"/>
            <a:ext cx="2627313" cy="174625"/>
          </a:xfrm>
          <a:prstGeom prst="rect">
            <a:avLst/>
          </a:prstGeom>
          <a:noFill/>
          <a:ln w="12700">
            <a:noFill/>
            <a:miter lim="800000"/>
            <a:headEnd/>
            <a:tailEnd/>
          </a:ln>
        </p:spPr>
        <p:txBody>
          <a:bodyPr lIns="0" tIns="0" rIns="0" bIns="0"/>
          <a:lstStyle/>
          <a:p>
            <a:r>
              <a:rPr lang="en-US" sz="1600" b="1">
                <a:latin typeface="Gill Sans" charset="0"/>
                <a:sym typeface="Gill Sans" charset="0"/>
              </a:rPr>
              <a:t>vertical deflection ~ 20 μm</a:t>
            </a:r>
          </a:p>
        </p:txBody>
      </p:sp>
      <p:sp>
        <p:nvSpPr>
          <p:cNvPr id="33804" name="AutoShape 19"/>
          <p:cNvSpPr>
            <a:spLocks/>
          </p:cNvSpPr>
          <p:nvPr/>
        </p:nvSpPr>
        <p:spPr bwMode="auto">
          <a:xfrm>
            <a:off x="260350" y="2774950"/>
            <a:ext cx="3714750" cy="809625"/>
          </a:xfrm>
          <a:prstGeom prst="roundRect">
            <a:avLst>
              <a:gd name="adj" fmla="val 10787"/>
            </a:avLst>
          </a:prstGeom>
          <a:noFill/>
          <a:ln w="25400">
            <a:solidFill>
              <a:srgbClr val="86AF2F"/>
            </a:solidFill>
            <a:round/>
            <a:headEnd/>
            <a:tailEnd/>
          </a:ln>
        </p:spPr>
        <p:txBody>
          <a:bodyPr lIns="0" tIns="0" rIns="0" bIns="0"/>
          <a:lstStyle/>
          <a:p>
            <a:endParaRPr lang="it-IT"/>
          </a:p>
        </p:txBody>
      </p:sp>
      <p:sp>
        <p:nvSpPr>
          <p:cNvPr id="33805" name="AutoShape 20"/>
          <p:cNvSpPr>
            <a:spLocks/>
          </p:cNvSpPr>
          <p:nvPr/>
        </p:nvSpPr>
        <p:spPr bwMode="auto">
          <a:xfrm>
            <a:off x="5842000" y="2978150"/>
            <a:ext cx="3082925" cy="403225"/>
          </a:xfrm>
          <a:prstGeom prst="roundRect">
            <a:avLst>
              <a:gd name="adj" fmla="val 21736"/>
            </a:avLst>
          </a:prstGeom>
          <a:noFill/>
          <a:ln w="25400">
            <a:solidFill>
              <a:srgbClr val="DFBC21"/>
            </a:solidFill>
            <a:round/>
            <a:headEnd/>
            <a:tailEnd/>
          </a:ln>
        </p:spPr>
        <p:txBody>
          <a:bodyPr lIns="0" tIns="0" rIns="0" bIns="0"/>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egnaposto piè di pagina 4"/>
          <p:cNvSpPr>
            <a:spLocks noGrp="1"/>
          </p:cNvSpPr>
          <p:nvPr>
            <p:ph type="ftr" sz="quarter" idx="11"/>
          </p:nvPr>
        </p:nvSpPr>
        <p:spPr>
          <a:noFill/>
        </p:spPr>
        <p:txBody>
          <a:bodyPr/>
          <a:lstStyle/>
          <a:p>
            <a:r>
              <a:rPr lang="en-US"/>
              <a:t>5th Meeting on CPT and Lorentz Symmetry - Bloomington 2010</a:t>
            </a:r>
            <a:endParaRPr lang="it-IT"/>
          </a:p>
        </p:txBody>
      </p:sp>
      <p:sp>
        <p:nvSpPr>
          <p:cNvPr id="11268" name="Line 3"/>
          <p:cNvSpPr>
            <a:spLocks noChangeShapeType="1"/>
          </p:cNvSpPr>
          <p:nvPr/>
        </p:nvSpPr>
        <p:spPr bwMode="auto">
          <a:xfrm flipV="1">
            <a:off x="4991100" y="1276350"/>
            <a:ext cx="628650" cy="962025"/>
          </a:xfrm>
          <a:prstGeom prst="line">
            <a:avLst/>
          </a:prstGeom>
          <a:noFill/>
          <a:ln w="9525">
            <a:solidFill>
              <a:schemeClr val="tx1"/>
            </a:solidFill>
            <a:round/>
            <a:headEnd/>
            <a:tailEnd type="triangle" w="med" len="med"/>
          </a:ln>
        </p:spPr>
        <p:txBody>
          <a:bodyPr/>
          <a:lstStyle/>
          <a:p>
            <a:endParaRPr lang="it-IT"/>
          </a:p>
        </p:txBody>
      </p:sp>
      <p:sp>
        <p:nvSpPr>
          <p:cNvPr id="11269" name="Line 4"/>
          <p:cNvSpPr>
            <a:spLocks noChangeShapeType="1"/>
          </p:cNvSpPr>
          <p:nvPr/>
        </p:nvSpPr>
        <p:spPr bwMode="auto">
          <a:xfrm flipH="1" flipV="1">
            <a:off x="4095750" y="1276350"/>
            <a:ext cx="847725" cy="981075"/>
          </a:xfrm>
          <a:prstGeom prst="line">
            <a:avLst/>
          </a:prstGeom>
          <a:noFill/>
          <a:ln w="9525">
            <a:solidFill>
              <a:schemeClr val="tx1"/>
            </a:solidFill>
            <a:round/>
            <a:headEnd/>
            <a:tailEnd type="triangle" w="med" len="med"/>
          </a:ln>
        </p:spPr>
        <p:txBody>
          <a:bodyPr/>
          <a:lstStyle/>
          <a:p>
            <a:endParaRPr lang="it-IT"/>
          </a:p>
        </p:txBody>
      </p:sp>
      <p:graphicFrame>
        <p:nvGraphicFramePr>
          <p:cNvPr id="11266" name="Object 2"/>
          <p:cNvGraphicFramePr>
            <a:graphicFrameLocks noChangeAspect="1"/>
          </p:cNvGraphicFramePr>
          <p:nvPr/>
        </p:nvGraphicFramePr>
        <p:xfrm>
          <a:off x="6916738" y="2257425"/>
          <a:ext cx="1708150" cy="587375"/>
        </p:xfrm>
        <a:graphic>
          <a:graphicData uri="http://schemas.openxmlformats.org/presentationml/2006/ole">
            <p:oleObj spid="_x0000_s221186" name="Equation" r:id="rId4" imgW="1257120" imgH="431640" progId="Equation.DSMT4">
              <p:embed/>
            </p:oleObj>
          </a:graphicData>
        </a:graphic>
      </p:graphicFrame>
      <p:sp>
        <p:nvSpPr>
          <p:cNvPr id="11270" name="Text Box 6"/>
          <p:cNvSpPr txBox="1">
            <a:spLocks noChangeArrowheads="1"/>
          </p:cNvSpPr>
          <p:nvPr/>
        </p:nvSpPr>
        <p:spPr bwMode="auto">
          <a:xfrm>
            <a:off x="371475" y="2686050"/>
            <a:ext cx="6591300" cy="304800"/>
          </a:xfrm>
          <a:prstGeom prst="rect">
            <a:avLst/>
          </a:prstGeom>
          <a:noFill/>
          <a:ln w="9525">
            <a:noFill/>
            <a:miter lim="800000"/>
            <a:headEnd/>
            <a:tailEnd/>
          </a:ln>
        </p:spPr>
        <p:txBody>
          <a:bodyPr>
            <a:spAutoFit/>
          </a:bodyPr>
          <a:lstStyle/>
          <a:p>
            <a:pPr>
              <a:spcBef>
                <a:spcPct val="50000"/>
              </a:spcBef>
            </a:pPr>
            <a:r>
              <a:rPr lang="en-US" sz="1400"/>
              <a:t>Now displacement easily detectable. At the price of a huge loss in acceptance</a:t>
            </a:r>
          </a:p>
        </p:txBody>
      </p:sp>
      <p:sp>
        <p:nvSpPr>
          <p:cNvPr id="11271" name="Oval 7"/>
          <p:cNvSpPr>
            <a:spLocks noChangeArrowheads="1"/>
          </p:cNvSpPr>
          <p:nvPr/>
        </p:nvSpPr>
        <p:spPr bwMode="auto">
          <a:xfrm>
            <a:off x="1038225" y="942975"/>
            <a:ext cx="1266825" cy="5810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272" name="Line 8"/>
          <p:cNvSpPr>
            <a:spLocks noChangeShapeType="1"/>
          </p:cNvSpPr>
          <p:nvPr/>
        </p:nvSpPr>
        <p:spPr bwMode="auto">
          <a:xfrm>
            <a:off x="847725" y="942975"/>
            <a:ext cx="0" cy="609600"/>
          </a:xfrm>
          <a:prstGeom prst="line">
            <a:avLst/>
          </a:prstGeom>
          <a:noFill/>
          <a:ln w="9525">
            <a:solidFill>
              <a:schemeClr val="tx1"/>
            </a:solidFill>
            <a:round/>
            <a:headEnd type="triangle" w="med" len="med"/>
            <a:tailEnd type="triangle" w="med" len="med"/>
          </a:ln>
        </p:spPr>
        <p:txBody>
          <a:bodyPr/>
          <a:lstStyle/>
          <a:p>
            <a:endParaRPr lang="it-IT"/>
          </a:p>
        </p:txBody>
      </p:sp>
      <p:sp>
        <p:nvSpPr>
          <p:cNvPr id="11273" name="Text Box 9"/>
          <p:cNvSpPr txBox="1">
            <a:spLocks noChangeArrowheads="1"/>
          </p:cNvSpPr>
          <p:nvPr/>
        </p:nvSpPr>
        <p:spPr bwMode="auto">
          <a:xfrm>
            <a:off x="457200" y="1104900"/>
            <a:ext cx="609600" cy="244475"/>
          </a:xfrm>
          <a:prstGeom prst="rect">
            <a:avLst/>
          </a:prstGeom>
          <a:noFill/>
          <a:ln w="9525">
            <a:noFill/>
            <a:miter lim="800000"/>
            <a:headEnd/>
            <a:tailEnd/>
          </a:ln>
        </p:spPr>
        <p:txBody>
          <a:bodyPr>
            <a:spAutoFit/>
          </a:bodyPr>
          <a:lstStyle/>
          <a:p>
            <a:pPr>
              <a:spcBef>
                <a:spcPct val="50000"/>
              </a:spcBef>
            </a:pPr>
            <a:r>
              <a:rPr lang="en-US" sz="1000"/>
              <a:t>cm</a:t>
            </a:r>
          </a:p>
        </p:txBody>
      </p:sp>
      <p:sp>
        <p:nvSpPr>
          <p:cNvPr id="11274" name="Rectangle 10"/>
          <p:cNvSpPr>
            <a:spLocks noChangeArrowheads="1"/>
          </p:cNvSpPr>
          <p:nvPr/>
        </p:nvSpPr>
        <p:spPr bwMode="auto">
          <a:xfrm>
            <a:off x="7772400" y="276225"/>
            <a:ext cx="60325" cy="19050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75" name="Oval 11"/>
          <p:cNvSpPr>
            <a:spLocks noChangeArrowheads="1"/>
          </p:cNvSpPr>
          <p:nvPr/>
        </p:nvSpPr>
        <p:spPr bwMode="auto">
          <a:xfrm>
            <a:off x="4232275" y="1127125"/>
            <a:ext cx="619125" cy="1524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276" name="Line 12"/>
          <p:cNvSpPr>
            <a:spLocks noChangeShapeType="1"/>
          </p:cNvSpPr>
          <p:nvPr/>
        </p:nvSpPr>
        <p:spPr bwMode="auto">
          <a:xfrm flipV="1">
            <a:off x="2533650" y="1228725"/>
            <a:ext cx="1209675" cy="9525"/>
          </a:xfrm>
          <a:prstGeom prst="line">
            <a:avLst/>
          </a:prstGeom>
          <a:noFill/>
          <a:ln w="76200">
            <a:solidFill>
              <a:schemeClr val="tx1"/>
            </a:solidFill>
            <a:round/>
            <a:headEnd/>
            <a:tailEnd type="triangle" w="med" len="med"/>
          </a:ln>
        </p:spPr>
        <p:txBody>
          <a:bodyPr/>
          <a:lstStyle/>
          <a:p>
            <a:endParaRPr lang="it-IT"/>
          </a:p>
        </p:txBody>
      </p:sp>
      <p:sp>
        <p:nvSpPr>
          <p:cNvPr id="11277" name="Rectangle 13"/>
          <p:cNvSpPr>
            <a:spLocks noChangeArrowheads="1"/>
          </p:cNvSpPr>
          <p:nvPr/>
        </p:nvSpPr>
        <p:spPr bwMode="auto">
          <a:xfrm>
            <a:off x="3898900" y="1298575"/>
            <a:ext cx="60325" cy="8382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78" name="Rectangle 14"/>
          <p:cNvSpPr>
            <a:spLocks noChangeArrowheads="1"/>
          </p:cNvSpPr>
          <p:nvPr/>
        </p:nvSpPr>
        <p:spPr bwMode="auto">
          <a:xfrm>
            <a:off x="3914775" y="285750"/>
            <a:ext cx="60325" cy="8382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79" name="Rectangle 15"/>
          <p:cNvSpPr>
            <a:spLocks noChangeArrowheads="1"/>
          </p:cNvSpPr>
          <p:nvPr/>
        </p:nvSpPr>
        <p:spPr bwMode="auto">
          <a:xfrm>
            <a:off x="5762625" y="1304925"/>
            <a:ext cx="60325" cy="8382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80" name="Rectangle 16"/>
          <p:cNvSpPr>
            <a:spLocks noChangeArrowheads="1"/>
          </p:cNvSpPr>
          <p:nvPr/>
        </p:nvSpPr>
        <p:spPr bwMode="auto">
          <a:xfrm>
            <a:off x="5762625" y="276225"/>
            <a:ext cx="60325" cy="8382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81" name="Oval 17"/>
          <p:cNvSpPr>
            <a:spLocks noChangeArrowheads="1"/>
          </p:cNvSpPr>
          <p:nvPr/>
        </p:nvSpPr>
        <p:spPr bwMode="auto">
          <a:xfrm>
            <a:off x="6019800" y="1152525"/>
            <a:ext cx="409575" cy="10477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282" name="Oval 18"/>
          <p:cNvSpPr>
            <a:spLocks noChangeArrowheads="1"/>
          </p:cNvSpPr>
          <p:nvPr/>
        </p:nvSpPr>
        <p:spPr bwMode="auto">
          <a:xfrm>
            <a:off x="7226300" y="1149350"/>
            <a:ext cx="409575" cy="10477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283" name="Oval 19"/>
          <p:cNvSpPr>
            <a:spLocks noChangeArrowheads="1"/>
          </p:cNvSpPr>
          <p:nvPr/>
        </p:nvSpPr>
        <p:spPr bwMode="auto">
          <a:xfrm>
            <a:off x="7226300" y="1187450"/>
            <a:ext cx="409575" cy="104775"/>
          </a:xfrm>
          <a:prstGeom prst="ellipse">
            <a:avLst/>
          </a:prstGeom>
          <a:solidFill>
            <a:srgbClr val="FF0000"/>
          </a:solidFill>
          <a:ln w="9525">
            <a:solidFill>
              <a:schemeClr val="tx1"/>
            </a:solidFill>
            <a:round/>
            <a:headEnd/>
            <a:tailEnd/>
          </a:ln>
        </p:spPr>
        <p:txBody>
          <a:bodyPr wrap="none" anchor="ctr"/>
          <a:lstStyle/>
          <a:p>
            <a:endParaRPr lang="it-IT"/>
          </a:p>
        </p:txBody>
      </p:sp>
      <p:sp>
        <p:nvSpPr>
          <p:cNvPr id="11284" name="Text Box 20"/>
          <p:cNvSpPr txBox="1">
            <a:spLocks noChangeArrowheads="1"/>
          </p:cNvSpPr>
          <p:nvPr/>
        </p:nvSpPr>
        <p:spPr bwMode="auto">
          <a:xfrm>
            <a:off x="704850" y="228600"/>
            <a:ext cx="2590800" cy="366713"/>
          </a:xfrm>
          <a:prstGeom prst="rect">
            <a:avLst/>
          </a:prstGeom>
          <a:noFill/>
          <a:ln w="9525">
            <a:noFill/>
            <a:miter lim="800000"/>
            <a:headEnd/>
            <a:tailEnd/>
          </a:ln>
        </p:spPr>
        <p:txBody>
          <a:bodyPr>
            <a:spAutoFit/>
          </a:bodyPr>
          <a:lstStyle/>
          <a:p>
            <a:pPr>
              <a:spcBef>
                <a:spcPct val="50000"/>
              </a:spcBef>
            </a:pPr>
            <a:r>
              <a:rPr lang="en-US"/>
              <a:t>Let us collimate!</a:t>
            </a:r>
          </a:p>
        </p:txBody>
      </p:sp>
      <p:sp>
        <p:nvSpPr>
          <p:cNvPr id="11285" name="Text Box 21"/>
          <p:cNvSpPr txBox="1">
            <a:spLocks noChangeArrowheads="1"/>
          </p:cNvSpPr>
          <p:nvPr/>
        </p:nvSpPr>
        <p:spPr bwMode="auto">
          <a:xfrm>
            <a:off x="7877175" y="276225"/>
            <a:ext cx="990600" cy="549275"/>
          </a:xfrm>
          <a:prstGeom prst="rect">
            <a:avLst/>
          </a:prstGeom>
          <a:noFill/>
          <a:ln w="9525">
            <a:noFill/>
            <a:miter lim="800000"/>
            <a:headEnd/>
            <a:tailEnd/>
          </a:ln>
        </p:spPr>
        <p:txBody>
          <a:bodyPr>
            <a:spAutoFit/>
          </a:bodyPr>
          <a:lstStyle/>
          <a:p>
            <a:pPr>
              <a:spcBef>
                <a:spcPct val="50000"/>
              </a:spcBef>
            </a:pPr>
            <a:r>
              <a:rPr lang="en-US" sz="1000"/>
              <a:t>Position sensitive detector</a:t>
            </a:r>
          </a:p>
        </p:txBody>
      </p:sp>
      <p:sp>
        <p:nvSpPr>
          <p:cNvPr id="11286" name="Text Box 22"/>
          <p:cNvSpPr txBox="1">
            <a:spLocks noChangeArrowheads="1"/>
          </p:cNvSpPr>
          <p:nvPr/>
        </p:nvSpPr>
        <p:spPr bwMode="auto">
          <a:xfrm>
            <a:off x="381000" y="3038475"/>
            <a:ext cx="5291138" cy="517525"/>
          </a:xfrm>
          <a:prstGeom prst="rect">
            <a:avLst/>
          </a:prstGeom>
          <a:noFill/>
          <a:ln w="9525">
            <a:noFill/>
            <a:miter lim="800000"/>
            <a:headEnd/>
            <a:tailEnd/>
          </a:ln>
        </p:spPr>
        <p:txBody>
          <a:bodyPr>
            <a:spAutoFit/>
          </a:bodyPr>
          <a:lstStyle/>
          <a:p>
            <a:pPr>
              <a:spcBef>
                <a:spcPct val="50000"/>
              </a:spcBef>
            </a:pPr>
            <a:r>
              <a:rPr lang="en-US" sz="1400"/>
              <a:t>Acceptance can be increased by having several holes. In doing so </a:t>
            </a:r>
            <a:r>
              <a:rPr lang="en-US" sz="1400">
                <a:solidFill>
                  <a:srgbClr val="CC0000"/>
                </a:solidFill>
              </a:rPr>
              <a:t>new possible paths show up</a:t>
            </a:r>
          </a:p>
        </p:txBody>
      </p:sp>
      <p:sp>
        <p:nvSpPr>
          <p:cNvPr id="11287" name="Oval 23"/>
          <p:cNvSpPr>
            <a:spLocks noChangeArrowheads="1"/>
          </p:cNvSpPr>
          <p:nvPr/>
        </p:nvSpPr>
        <p:spPr bwMode="auto">
          <a:xfrm>
            <a:off x="1082675" y="4511675"/>
            <a:ext cx="1266825" cy="5810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288" name="Line 24"/>
          <p:cNvSpPr>
            <a:spLocks noChangeShapeType="1"/>
          </p:cNvSpPr>
          <p:nvPr/>
        </p:nvSpPr>
        <p:spPr bwMode="auto">
          <a:xfrm>
            <a:off x="892175" y="4511675"/>
            <a:ext cx="0" cy="609600"/>
          </a:xfrm>
          <a:prstGeom prst="line">
            <a:avLst/>
          </a:prstGeom>
          <a:noFill/>
          <a:ln w="9525">
            <a:solidFill>
              <a:schemeClr val="tx1"/>
            </a:solidFill>
            <a:round/>
            <a:headEnd type="triangle" w="med" len="med"/>
            <a:tailEnd type="triangle" w="med" len="med"/>
          </a:ln>
        </p:spPr>
        <p:txBody>
          <a:bodyPr/>
          <a:lstStyle/>
          <a:p>
            <a:endParaRPr lang="it-IT"/>
          </a:p>
        </p:txBody>
      </p:sp>
      <p:sp>
        <p:nvSpPr>
          <p:cNvPr id="11289" name="Text Box 25"/>
          <p:cNvSpPr txBox="1">
            <a:spLocks noChangeArrowheads="1"/>
          </p:cNvSpPr>
          <p:nvPr/>
        </p:nvSpPr>
        <p:spPr bwMode="auto">
          <a:xfrm>
            <a:off x="501650" y="4673600"/>
            <a:ext cx="609600" cy="244475"/>
          </a:xfrm>
          <a:prstGeom prst="rect">
            <a:avLst/>
          </a:prstGeom>
          <a:noFill/>
          <a:ln w="9525">
            <a:noFill/>
            <a:miter lim="800000"/>
            <a:headEnd/>
            <a:tailEnd/>
          </a:ln>
        </p:spPr>
        <p:txBody>
          <a:bodyPr>
            <a:spAutoFit/>
          </a:bodyPr>
          <a:lstStyle/>
          <a:p>
            <a:pPr>
              <a:spcBef>
                <a:spcPct val="50000"/>
              </a:spcBef>
            </a:pPr>
            <a:r>
              <a:rPr lang="en-US" sz="1000"/>
              <a:t>cm</a:t>
            </a:r>
          </a:p>
        </p:txBody>
      </p:sp>
      <p:sp>
        <p:nvSpPr>
          <p:cNvPr id="11290" name="Rectangle 26"/>
          <p:cNvSpPr>
            <a:spLocks noChangeArrowheads="1"/>
          </p:cNvSpPr>
          <p:nvPr/>
        </p:nvSpPr>
        <p:spPr bwMode="auto">
          <a:xfrm>
            <a:off x="7793038" y="3835400"/>
            <a:ext cx="60325" cy="19050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91" name="Line 27"/>
          <p:cNvSpPr>
            <a:spLocks noChangeShapeType="1"/>
          </p:cNvSpPr>
          <p:nvPr/>
        </p:nvSpPr>
        <p:spPr bwMode="auto">
          <a:xfrm flipV="1">
            <a:off x="2578100" y="4797425"/>
            <a:ext cx="1209675" cy="9525"/>
          </a:xfrm>
          <a:prstGeom prst="line">
            <a:avLst/>
          </a:prstGeom>
          <a:noFill/>
          <a:ln w="76200">
            <a:solidFill>
              <a:schemeClr val="tx1"/>
            </a:solidFill>
            <a:round/>
            <a:headEnd/>
            <a:tailEnd type="triangle" w="med" len="med"/>
          </a:ln>
        </p:spPr>
        <p:txBody>
          <a:bodyPr/>
          <a:lstStyle/>
          <a:p>
            <a:endParaRPr lang="it-IT"/>
          </a:p>
        </p:txBody>
      </p:sp>
      <p:grpSp>
        <p:nvGrpSpPr>
          <p:cNvPr id="2" name="Group 28"/>
          <p:cNvGrpSpPr>
            <a:grpSpLocks/>
          </p:cNvGrpSpPr>
          <p:nvPr/>
        </p:nvGrpSpPr>
        <p:grpSpPr bwMode="auto">
          <a:xfrm>
            <a:off x="7932738" y="4737100"/>
            <a:ext cx="409575" cy="142875"/>
            <a:chOff x="4580" y="2972"/>
            <a:chExt cx="258" cy="90"/>
          </a:xfrm>
        </p:grpSpPr>
        <p:sp>
          <p:nvSpPr>
            <p:cNvPr id="11321" name="Oval 29"/>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322" name="Oval 30"/>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sp>
        <p:nvSpPr>
          <p:cNvPr id="11293" name="Text Box 31"/>
          <p:cNvSpPr txBox="1">
            <a:spLocks noChangeArrowheads="1"/>
          </p:cNvSpPr>
          <p:nvPr/>
        </p:nvSpPr>
        <p:spPr bwMode="auto">
          <a:xfrm>
            <a:off x="749300" y="3797300"/>
            <a:ext cx="2590800" cy="366713"/>
          </a:xfrm>
          <a:prstGeom prst="rect">
            <a:avLst/>
          </a:prstGeom>
          <a:noFill/>
          <a:ln w="9525">
            <a:noFill/>
            <a:miter lim="800000"/>
            <a:headEnd/>
            <a:tailEnd/>
          </a:ln>
        </p:spPr>
        <p:txBody>
          <a:bodyPr>
            <a:spAutoFit/>
          </a:bodyPr>
          <a:lstStyle/>
          <a:p>
            <a:pPr>
              <a:spcBef>
                <a:spcPct val="50000"/>
              </a:spcBef>
            </a:pPr>
            <a:r>
              <a:rPr lang="en-US"/>
              <a:t>Let us collimate!</a:t>
            </a:r>
          </a:p>
        </p:txBody>
      </p:sp>
      <p:sp>
        <p:nvSpPr>
          <p:cNvPr id="11294" name="Rectangle 32"/>
          <p:cNvSpPr>
            <a:spLocks noChangeArrowheads="1"/>
          </p:cNvSpPr>
          <p:nvPr/>
        </p:nvSpPr>
        <p:spPr bwMode="auto">
          <a:xfrm>
            <a:off x="3948113" y="4357688"/>
            <a:ext cx="55562"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95" name="Rectangle 33"/>
          <p:cNvSpPr>
            <a:spLocks noChangeArrowheads="1"/>
          </p:cNvSpPr>
          <p:nvPr/>
        </p:nvSpPr>
        <p:spPr bwMode="auto">
          <a:xfrm flipH="1">
            <a:off x="3948113" y="3849688"/>
            <a:ext cx="58737" cy="3429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96" name="Rectangle 34"/>
          <p:cNvSpPr>
            <a:spLocks noChangeArrowheads="1"/>
          </p:cNvSpPr>
          <p:nvPr/>
        </p:nvSpPr>
        <p:spPr bwMode="auto">
          <a:xfrm>
            <a:off x="3949700" y="4873625"/>
            <a:ext cx="55563"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97" name="Rectangle 35"/>
          <p:cNvSpPr>
            <a:spLocks noChangeArrowheads="1"/>
          </p:cNvSpPr>
          <p:nvPr/>
        </p:nvSpPr>
        <p:spPr bwMode="auto">
          <a:xfrm>
            <a:off x="3946525" y="5365750"/>
            <a:ext cx="55563"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98" name="Rectangle 36"/>
          <p:cNvSpPr>
            <a:spLocks noChangeArrowheads="1"/>
          </p:cNvSpPr>
          <p:nvPr/>
        </p:nvSpPr>
        <p:spPr bwMode="auto">
          <a:xfrm>
            <a:off x="5776913" y="4351338"/>
            <a:ext cx="55562"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299" name="Rectangle 37"/>
          <p:cNvSpPr>
            <a:spLocks noChangeArrowheads="1"/>
          </p:cNvSpPr>
          <p:nvPr/>
        </p:nvSpPr>
        <p:spPr bwMode="auto">
          <a:xfrm flipH="1">
            <a:off x="5776913" y="3843338"/>
            <a:ext cx="58737" cy="3429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300" name="Rectangle 38"/>
          <p:cNvSpPr>
            <a:spLocks noChangeArrowheads="1"/>
          </p:cNvSpPr>
          <p:nvPr/>
        </p:nvSpPr>
        <p:spPr bwMode="auto">
          <a:xfrm>
            <a:off x="5778500" y="4872038"/>
            <a:ext cx="55563"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301" name="Rectangle 39"/>
          <p:cNvSpPr>
            <a:spLocks noChangeArrowheads="1"/>
          </p:cNvSpPr>
          <p:nvPr/>
        </p:nvSpPr>
        <p:spPr bwMode="auto">
          <a:xfrm>
            <a:off x="5775325" y="5368925"/>
            <a:ext cx="55563"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1302" name="Line 40"/>
          <p:cNvSpPr>
            <a:spLocks noChangeShapeType="1"/>
          </p:cNvSpPr>
          <p:nvPr/>
        </p:nvSpPr>
        <p:spPr bwMode="auto">
          <a:xfrm flipV="1">
            <a:off x="2608263" y="4241800"/>
            <a:ext cx="1209675" cy="9525"/>
          </a:xfrm>
          <a:prstGeom prst="line">
            <a:avLst/>
          </a:prstGeom>
          <a:noFill/>
          <a:ln w="76200">
            <a:solidFill>
              <a:schemeClr val="tx1"/>
            </a:solidFill>
            <a:round/>
            <a:headEnd/>
            <a:tailEnd type="triangle" w="med" len="med"/>
          </a:ln>
        </p:spPr>
        <p:txBody>
          <a:bodyPr/>
          <a:lstStyle/>
          <a:p>
            <a:endParaRPr lang="it-IT"/>
          </a:p>
        </p:txBody>
      </p:sp>
      <p:sp>
        <p:nvSpPr>
          <p:cNvPr id="11303" name="Line 41"/>
          <p:cNvSpPr>
            <a:spLocks noChangeShapeType="1"/>
          </p:cNvSpPr>
          <p:nvPr/>
        </p:nvSpPr>
        <p:spPr bwMode="auto">
          <a:xfrm flipV="1">
            <a:off x="2562225" y="5310188"/>
            <a:ext cx="1209675" cy="9525"/>
          </a:xfrm>
          <a:prstGeom prst="line">
            <a:avLst/>
          </a:prstGeom>
          <a:noFill/>
          <a:ln w="76200">
            <a:solidFill>
              <a:schemeClr val="tx1"/>
            </a:solidFill>
            <a:round/>
            <a:headEnd/>
            <a:tailEnd type="triangle" w="med" len="med"/>
          </a:ln>
        </p:spPr>
        <p:txBody>
          <a:bodyPr/>
          <a:lstStyle/>
          <a:p>
            <a:endParaRPr lang="it-IT"/>
          </a:p>
        </p:txBody>
      </p:sp>
      <p:grpSp>
        <p:nvGrpSpPr>
          <p:cNvPr id="3" name="Group 42"/>
          <p:cNvGrpSpPr>
            <a:grpSpLocks/>
          </p:cNvGrpSpPr>
          <p:nvPr/>
        </p:nvGrpSpPr>
        <p:grpSpPr bwMode="auto">
          <a:xfrm>
            <a:off x="7948613" y="5238750"/>
            <a:ext cx="409575" cy="142875"/>
            <a:chOff x="4580" y="2972"/>
            <a:chExt cx="258" cy="90"/>
          </a:xfrm>
        </p:grpSpPr>
        <p:sp>
          <p:nvSpPr>
            <p:cNvPr id="11319" name="Oval 43"/>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320" name="Oval 44"/>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4" name="Group 45"/>
          <p:cNvGrpSpPr>
            <a:grpSpLocks/>
          </p:cNvGrpSpPr>
          <p:nvPr/>
        </p:nvGrpSpPr>
        <p:grpSpPr bwMode="auto">
          <a:xfrm>
            <a:off x="7948613" y="4162425"/>
            <a:ext cx="409575" cy="142875"/>
            <a:chOff x="4580" y="2972"/>
            <a:chExt cx="258" cy="90"/>
          </a:xfrm>
        </p:grpSpPr>
        <p:sp>
          <p:nvSpPr>
            <p:cNvPr id="11317" name="Oval 46"/>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318" name="Oval 47"/>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sp>
        <p:nvSpPr>
          <p:cNvPr id="11306" name="Line 48"/>
          <p:cNvSpPr>
            <a:spLocks noChangeShapeType="1"/>
          </p:cNvSpPr>
          <p:nvPr/>
        </p:nvSpPr>
        <p:spPr bwMode="auto">
          <a:xfrm>
            <a:off x="3976688" y="4262438"/>
            <a:ext cx="3800475" cy="0"/>
          </a:xfrm>
          <a:prstGeom prst="line">
            <a:avLst/>
          </a:prstGeom>
          <a:noFill/>
          <a:ln w="9525">
            <a:solidFill>
              <a:schemeClr val="tx1"/>
            </a:solidFill>
            <a:round/>
            <a:headEnd/>
            <a:tailEnd type="triangle" w="med" len="med"/>
          </a:ln>
        </p:spPr>
        <p:txBody>
          <a:bodyPr/>
          <a:lstStyle/>
          <a:p>
            <a:endParaRPr lang="it-IT"/>
          </a:p>
        </p:txBody>
      </p:sp>
      <p:sp>
        <p:nvSpPr>
          <p:cNvPr id="11307" name="Line 49"/>
          <p:cNvSpPr>
            <a:spLocks noChangeShapeType="1"/>
          </p:cNvSpPr>
          <p:nvPr/>
        </p:nvSpPr>
        <p:spPr bwMode="auto">
          <a:xfrm flipV="1">
            <a:off x="3971925" y="4767263"/>
            <a:ext cx="3795713" cy="14287"/>
          </a:xfrm>
          <a:prstGeom prst="line">
            <a:avLst/>
          </a:prstGeom>
          <a:noFill/>
          <a:ln w="9525">
            <a:solidFill>
              <a:schemeClr val="tx1"/>
            </a:solidFill>
            <a:round/>
            <a:headEnd/>
            <a:tailEnd type="triangle" w="med" len="med"/>
          </a:ln>
        </p:spPr>
        <p:txBody>
          <a:bodyPr/>
          <a:lstStyle/>
          <a:p>
            <a:endParaRPr lang="it-IT"/>
          </a:p>
        </p:txBody>
      </p:sp>
      <p:sp>
        <p:nvSpPr>
          <p:cNvPr id="11308" name="Line 50"/>
          <p:cNvSpPr>
            <a:spLocks noChangeShapeType="1"/>
          </p:cNvSpPr>
          <p:nvPr/>
        </p:nvSpPr>
        <p:spPr bwMode="auto">
          <a:xfrm flipV="1">
            <a:off x="3976688" y="5281613"/>
            <a:ext cx="3776662" cy="9525"/>
          </a:xfrm>
          <a:prstGeom prst="line">
            <a:avLst/>
          </a:prstGeom>
          <a:noFill/>
          <a:ln w="9525">
            <a:solidFill>
              <a:schemeClr val="tx1"/>
            </a:solidFill>
            <a:round/>
            <a:headEnd/>
            <a:tailEnd type="triangle" w="med" len="med"/>
          </a:ln>
        </p:spPr>
        <p:txBody>
          <a:bodyPr/>
          <a:lstStyle/>
          <a:p>
            <a:endParaRPr lang="it-IT"/>
          </a:p>
        </p:txBody>
      </p:sp>
      <p:sp>
        <p:nvSpPr>
          <p:cNvPr id="11309" name="Line 51"/>
          <p:cNvSpPr>
            <a:spLocks noChangeShapeType="1"/>
          </p:cNvSpPr>
          <p:nvPr/>
        </p:nvSpPr>
        <p:spPr bwMode="auto">
          <a:xfrm>
            <a:off x="4014788" y="3762375"/>
            <a:ext cx="1752600" cy="0"/>
          </a:xfrm>
          <a:prstGeom prst="line">
            <a:avLst/>
          </a:prstGeom>
          <a:noFill/>
          <a:ln w="9525">
            <a:solidFill>
              <a:srgbClr val="CC0000"/>
            </a:solidFill>
            <a:round/>
            <a:headEnd type="triangle" w="med" len="med"/>
            <a:tailEnd type="triangle" w="med" len="med"/>
          </a:ln>
        </p:spPr>
        <p:txBody>
          <a:bodyPr/>
          <a:lstStyle/>
          <a:p>
            <a:endParaRPr lang="it-IT"/>
          </a:p>
        </p:txBody>
      </p:sp>
      <p:sp>
        <p:nvSpPr>
          <p:cNvPr id="11310" name="Line 52"/>
          <p:cNvSpPr>
            <a:spLocks noChangeShapeType="1"/>
          </p:cNvSpPr>
          <p:nvPr/>
        </p:nvSpPr>
        <p:spPr bwMode="auto">
          <a:xfrm>
            <a:off x="5940425" y="3759200"/>
            <a:ext cx="1752600" cy="0"/>
          </a:xfrm>
          <a:prstGeom prst="line">
            <a:avLst/>
          </a:prstGeom>
          <a:noFill/>
          <a:ln w="9525">
            <a:solidFill>
              <a:srgbClr val="CC0000"/>
            </a:solidFill>
            <a:round/>
            <a:headEnd type="triangle" w="med" len="med"/>
            <a:tailEnd type="triangle" w="med" len="med"/>
          </a:ln>
        </p:spPr>
        <p:txBody>
          <a:bodyPr/>
          <a:lstStyle/>
          <a:p>
            <a:endParaRPr lang="it-IT"/>
          </a:p>
        </p:txBody>
      </p:sp>
      <p:sp>
        <p:nvSpPr>
          <p:cNvPr id="11311" name="Text Box 53"/>
          <p:cNvSpPr txBox="1">
            <a:spLocks noChangeArrowheads="1"/>
          </p:cNvSpPr>
          <p:nvPr/>
        </p:nvSpPr>
        <p:spPr bwMode="auto">
          <a:xfrm>
            <a:off x="4714875" y="3386138"/>
            <a:ext cx="681038" cy="346075"/>
          </a:xfrm>
          <a:prstGeom prst="rect">
            <a:avLst/>
          </a:prstGeom>
          <a:noFill/>
          <a:ln w="9525">
            <a:solidFill>
              <a:schemeClr val="bg1"/>
            </a:solidFill>
            <a:miter lim="800000"/>
            <a:headEnd/>
            <a:tailEnd/>
          </a:ln>
        </p:spPr>
        <p:txBody>
          <a:bodyPr>
            <a:spAutoFit/>
          </a:bodyPr>
          <a:lstStyle/>
          <a:p>
            <a:pPr>
              <a:spcBef>
                <a:spcPct val="50000"/>
              </a:spcBef>
            </a:pPr>
            <a:r>
              <a:rPr lang="en-US" sz="1600">
                <a:solidFill>
                  <a:srgbClr val="CC0000"/>
                </a:solidFill>
              </a:rPr>
              <a:t>L</a:t>
            </a:r>
            <a:r>
              <a:rPr lang="en-US" sz="1600" baseline="-25000">
                <a:solidFill>
                  <a:srgbClr val="CC0000"/>
                </a:solidFill>
              </a:rPr>
              <a:t>1</a:t>
            </a:r>
            <a:endParaRPr lang="en-US" sz="1600">
              <a:solidFill>
                <a:srgbClr val="CC0000"/>
              </a:solidFill>
            </a:endParaRPr>
          </a:p>
        </p:txBody>
      </p:sp>
      <p:sp>
        <p:nvSpPr>
          <p:cNvPr id="11312" name="Text Box 54"/>
          <p:cNvSpPr txBox="1">
            <a:spLocks noChangeArrowheads="1"/>
          </p:cNvSpPr>
          <p:nvPr/>
        </p:nvSpPr>
        <p:spPr bwMode="auto">
          <a:xfrm>
            <a:off x="6640513" y="3382963"/>
            <a:ext cx="681037" cy="346075"/>
          </a:xfrm>
          <a:prstGeom prst="rect">
            <a:avLst/>
          </a:prstGeom>
          <a:noFill/>
          <a:ln w="9525">
            <a:solidFill>
              <a:schemeClr val="bg1"/>
            </a:solidFill>
            <a:miter lim="800000"/>
            <a:headEnd/>
            <a:tailEnd/>
          </a:ln>
        </p:spPr>
        <p:txBody>
          <a:bodyPr>
            <a:spAutoFit/>
          </a:bodyPr>
          <a:lstStyle/>
          <a:p>
            <a:pPr>
              <a:spcBef>
                <a:spcPct val="50000"/>
              </a:spcBef>
            </a:pPr>
            <a:r>
              <a:rPr lang="en-US" sz="1600">
                <a:solidFill>
                  <a:srgbClr val="CC0000"/>
                </a:solidFill>
              </a:rPr>
              <a:t>L</a:t>
            </a:r>
            <a:r>
              <a:rPr lang="en-US" sz="1600" baseline="-25000">
                <a:solidFill>
                  <a:srgbClr val="CC0000"/>
                </a:solidFill>
              </a:rPr>
              <a:t>2</a:t>
            </a:r>
            <a:endParaRPr lang="en-US" sz="1600">
              <a:solidFill>
                <a:srgbClr val="CC0000"/>
              </a:solidFill>
            </a:endParaRPr>
          </a:p>
        </p:txBody>
      </p:sp>
      <p:sp>
        <p:nvSpPr>
          <p:cNvPr id="11313" name="Text Box 55"/>
          <p:cNvSpPr txBox="1">
            <a:spLocks noChangeArrowheads="1"/>
          </p:cNvSpPr>
          <p:nvPr/>
        </p:nvSpPr>
        <p:spPr bwMode="auto">
          <a:xfrm>
            <a:off x="457200" y="5857875"/>
            <a:ext cx="8267700" cy="366713"/>
          </a:xfrm>
          <a:prstGeom prst="rect">
            <a:avLst/>
          </a:prstGeom>
          <a:noFill/>
          <a:ln w="9525">
            <a:noFill/>
            <a:miter lim="800000"/>
            <a:headEnd/>
            <a:tailEnd/>
          </a:ln>
        </p:spPr>
        <p:txBody>
          <a:bodyPr>
            <a:spAutoFit/>
          </a:bodyPr>
          <a:lstStyle/>
          <a:p>
            <a:pPr>
              <a:spcBef>
                <a:spcPct val="50000"/>
              </a:spcBef>
            </a:pPr>
            <a:r>
              <a:rPr lang="en-US"/>
              <a:t>If L</a:t>
            </a:r>
            <a:r>
              <a:rPr lang="en-US" baseline="-25000"/>
              <a:t>1</a:t>
            </a:r>
            <a:r>
              <a:rPr lang="en-US"/>
              <a:t> = L</a:t>
            </a:r>
            <a:r>
              <a:rPr lang="en-US" baseline="-25000"/>
              <a:t>2</a:t>
            </a:r>
            <a:r>
              <a:rPr lang="en-US"/>
              <a:t> the new paths add up to the previous information on the 3</a:t>
            </a:r>
            <a:r>
              <a:rPr lang="en-US" baseline="30000"/>
              <a:t>rd</a:t>
            </a:r>
            <a:r>
              <a:rPr lang="en-US"/>
              <a:t> plane</a:t>
            </a:r>
          </a:p>
        </p:txBody>
      </p:sp>
      <p:sp>
        <p:nvSpPr>
          <p:cNvPr id="11314" name="Line 56"/>
          <p:cNvSpPr>
            <a:spLocks noChangeShapeType="1"/>
          </p:cNvSpPr>
          <p:nvPr/>
        </p:nvSpPr>
        <p:spPr bwMode="auto">
          <a:xfrm>
            <a:off x="3975100" y="4254500"/>
            <a:ext cx="3759200" cy="1028700"/>
          </a:xfrm>
          <a:prstGeom prst="line">
            <a:avLst/>
          </a:prstGeom>
          <a:noFill/>
          <a:ln w="9525">
            <a:solidFill>
              <a:srgbClr val="CC0000"/>
            </a:solidFill>
            <a:round/>
            <a:headEnd/>
            <a:tailEnd type="triangle" w="med" len="med"/>
          </a:ln>
        </p:spPr>
        <p:txBody>
          <a:bodyPr/>
          <a:lstStyle/>
          <a:p>
            <a:endParaRPr lang="it-IT"/>
          </a:p>
        </p:txBody>
      </p:sp>
      <p:sp>
        <p:nvSpPr>
          <p:cNvPr id="11315" name="Line 57"/>
          <p:cNvSpPr>
            <a:spLocks noChangeShapeType="1"/>
          </p:cNvSpPr>
          <p:nvPr/>
        </p:nvSpPr>
        <p:spPr bwMode="auto">
          <a:xfrm flipV="1">
            <a:off x="3975100" y="4267200"/>
            <a:ext cx="3759200" cy="1009650"/>
          </a:xfrm>
          <a:prstGeom prst="line">
            <a:avLst/>
          </a:prstGeom>
          <a:noFill/>
          <a:ln w="9525">
            <a:solidFill>
              <a:srgbClr val="CC0000"/>
            </a:solidFill>
            <a:round/>
            <a:headEnd/>
            <a:tailEnd type="triangle" w="med" len="med"/>
          </a:ln>
        </p:spPr>
        <p:txBody>
          <a:bodyPr/>
          <a:lstStyle/>
          <a:p>
            <a:endParaRPr lang="it-IT"/>
          </a:p>
        </p:txBody>
      </p:sp>
      <p:sp>
        <p:nvSpPr>
          <p:cNvPr id="11316" name="Segnaposto data 57"/>
          <p:cNvSpPr>
            <a:spLocks noGrp="1"/>
          </p:cNvSpPr>
          <p:nvPr>
            <p:ph type="dt" sz="quarter" idx="10"/>
          </p:nvPr>
        </p:nvSpPr>
        <p:spPr>
          <a:noFill/>
        </p:spPr>
        <p:txBody>
          <a:bodyPr/>
          <a:lstStyle/>
          <a:p>
            <a:fld id="{FAD8775A-B300-48BA-B68E-89F41A994413}" type="datetime1">
              <a:rPr lang="en-US"/>
              <a:pPr/>
              <a:t>10/3/2012</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piè di pagina 4"/>
          <p:cNvSpPr>
            <a:spLocks noGrp="1"/>
          </p:cNvSpPr>
          <p:nvPr>
            <p:ph type="ftr" sz="quarter" idx="11"/>
          </p:nvPr>
        </p:nvSpPr>
        <p:spPr>
          <a:noFill/>
        </p:spPr>
        <p:txBody>
          <a:bodyPr/>
          <a:lstStyle/>
          <a:p>
            <a:r>
              <a:rPr lang="en-US"/>
              <a:t>5th Meeting on CPT and Lorentz Symmetry - Bloomington 2010</a:t>
            </a:r>
            <a:endParaRPr lang="it-IT"/>
          </a:p>
        </p:txBody>
      </p:sp>
      <p:sp>
        <p:nvSpPr>
          <p:cNvPr id="34819" name="Text Box 2"/>
          <p:cNvSpPr txBox="1">
            <a:spLocks noChangeArrowheads="1"/>
          </p:cNvSpPr>
          <p:nvPr/>
        </p:nvSpPr>
        <p:spPr bwMode="auto">
          <a:xfrm>
            <a:off x="542925" y="285750"/>
            <a:ext cx="8134350" cy="641350"/>
          </a:xfrm>
          <a:prstGeom prst="rect">
            <a:avLst/>
          </a:prstGeom>
          <a:noFill/>
          <a:ln w="9525">
            <a:noFill/>
            <a:miter lim="800000"/>
            <a:headEnd/>
            <a:tailEnd/>
          </a:ln>
        </p:spPr>
        <p:txBody>
          <a:bodyPr>
            <a:spAutoFit/>
          </a:bodyPr>
          <a:lstStyle/>
          <a:p>
            <a:pPr>
              <a:spcBef>
                <a:spcPct val="50000"/>
              </a:spcBef>
            </a:pPr>
            <a:r>
              <a:rPr lang="en-US"/>
              <a:t>Based on a totally geometric principle, the device is insensitive to a bad collimation of the incoming beam (which however will affect its acceptance)</a:t>
            </a:r>
          </a:p>
        </p:txBody>
      </p:sp>
      <p:grpSp>
        <p:nvGrpSpPr>
          <p:cNvPr id="2" name="Group 3"/>
          <p:cNvGrpSpPr>
            <a:grpSpLocks/>
          </p:cNvGrpSpPr>
          <p:nvPr/>
        </p:nvGrpSpPr>
        <p:grpSpPr bwMode="auto">
          <a:xfrm>
            <a:off x="790575" y="987425"/>
            <a:ext cx="6615113" cy="4194175"/>
            <a:chOff x="192" y="838"/>
            <a:chExt cx="4167" cy="2642"/>
          </a:xfrm>
        </p:grpSpPr>
        <p:sp>
          <p:nvSpPr>
            <p:cNvPr id="34823" name="Oval 4"/>
            <p:cNvSpPr>
              <a:spLocks noChangeArrowheads="1"/>
            </p:cNvSpPr>
            <p:nvPr/>
          </p:nvSpPr>
          <p:spPr bwMode="auto">
            <a:xfrm>
              <a:off x="192" y="969"/>
              <a:ext cx="1302" cy="2379"/>
            </a:xfrm>
            <a:prstGeom prst="ellipse">
              <a:avLst/>
            </a:prstGeom>
            <a:solidFill>
              <a:schemeClr val="accent1"/>
            </a:solidFill>
            <a:ln w="9525">
              <a:solidFill>
                <a:schemeClr val="tx1"/>
              </a:solidFill>
              <a:round/>
              <a:headEnd/>
              <a:tailEnd/>
            </a:ln>
          </p:spPr>
          <p:txBody>
            <a:bodyPr wrap="none" anchor="ctr"/>
            <a:lstStyle/>
            <a:p>
              <a:endParaRPr lang="it-IT"/>
            </a:p>
          </p:txBody>
        </p:sp>
        <p:grpSp>
          <p:nvGrpSpPr>
            <p:cNvPr id="3" name="Group 5"/>
            <p:cNvGrpSpPr>
              <a:grpSpLocks/>
            </p:cNvGrpSpPr>
            <p:nvPr/>
          </p:nvGrpSpPr>
          <p:grpSpPr bwMode="auto">
            <a:xfrm>
              <a:off x="1648" y="838"/>
              <a:ext cx="51" cy="2630"/>
              <a:chOff x="1648" y="838"/>
              <a:chExt cx="51" cy="2630"/>
            </a:xfrm>
          </p:grpSpPr>
          <p:sp>
            <p:nvSpPr>
              <p:cNvPr id="34877" name="Rectangle 6"/>
              <p:cNvSpPr>
                <a:spLocks noChangeArrowheads="1"/>
              </p:cNvSpPr>
              <p:nvPr/>
            </p:nvSpPr>
            <p:spPr bwMode="auto">
              <a:xfrm>
                <a:off x="1648" y="1390"/>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8" name="Rectangle 7"/>
              <p:cNvSpPr>
                <a:spLocks noChangeArrowheads="1"/>
              </p:cNvSpPr>
              <p:nvPr/>
            </p:nvSpPr>
            <p:spPr bwMode="auto">
              <a:xfrm>
                <a:off x="1651" y="1114"/>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9" name="Rectangle 8"/>
              <p:cNvSpPr>
                <a:spLocks noChangeArrowheads="1"/>
              </p:cNvSpPr>
              <p:nvPr/>
            </p:nvSpPr>
            <p:spPr bwMode="auto">
              <a:xfrm>
                <a:off x="1650" y="1659"/>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80" name="Rectangle 9"/>
              <p:cNvSpPr>
                <a:spLocks noChangeArrowheads="1"/>
              </p:cNvSpPr>
              <p:nvPr/>
            </p:nvSpPr>
            <p:spPr bwMode="auto">
              <a:xfrm>
                <a:off x="1651" y="1930"/>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81" name="Rectangle 10"/>
              <p:cNvSpPr>
                <a:spLocks noChangeArrowheads="1"/>
              </p:cNvSpPr>
              <p:nvPr/>
            </p:nvSpPr>
            <p:spPr bwMode="auto">
              <a:xfrm>
                <a:off x="1649" y="2204"/>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82" name="Rectangle 11"/>
              <p:cNvSpPr>
                <a:spLocks noChangeArrowheads="1"/>
              </p:cNvSpPr>
              <p:nvPr/>
            </p:nvSpPr>
            <p:spPr bwMode="auto">
              <a:xfrm>
                <a:off x="1653" y="2472"/>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83" name="Rectangle 12"/>
              <p:cNvSpPr>
                <a:spLocks noChangeArrowheads="1"/>
              </p:cNvSpPr>
              <p:nvPr/>
            </p:nvSpPr>
            <p:spPr bwMode="auto">
              <a:xfrm>
                <a:off x="1653" y="2748"/>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84" name="Rectangle 13"/>
              <p:cNvSpPr>
                <a:spLocks noChangeArrowheads="1"/>
              </p:cNvSpPr>
              <p:nvPr/>
            </p:nvSpPr>
            <p:spPr bwMode="auto">
              <a:xfrm>
                <a:off x="1649" y="3008"/>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85" name="Rectangle 14"/>
              <p:cNvSpPr>
                <a:spLocks noChangeArrowheads="1"/>
              </p:cNvSpPr>
              <p:nvPr/>
            </p:nvSpPr>
            <p:spPr bwMode="auto">
              <a:xfrm>
                <a:off x="1649" y="3288"/>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86" name="Rectangle 15"/>
              <p:cNvSpPr>
                <a:spLocks noChangeArrowheads="1"/>
              </p:cNvSpPr>
              <p:nvPr/>
            </p:nvSpPr>
            <p:spPr bwMode="auto">
              <a:xfrm>
                <a:off x="1651" y="838"/>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grpSp>
        <p:grpSp>
          <p:nvGrpSpPr>
            <p:cNvPr id="4" name="Group 16"/>
            <p:cNvGrpSpPr>
              <a:grpSpLocks/>
            </p:cNvGrpSpPr>
            <p:nvPr/>
          </p:nvGrpSpPr>
          <p:grpSpPr bwMode="auto">
            <a:xfrm>
              <a:off x="2822" y="842"/>
              <a:ext cx="51" cy="2630"/>
              <a:chOff x="1648" y="838"/>
              <a:chExt cx="51" cy="2630"/>
            </a:xfrm>
          </p:grpSpPr>
          <p:sp>
            <p:nvSpPr>
              <p:cNvPr id="34867" name="Rectangle 17"/>
              <p:cNvSpPr>
                <a:spLocks noChangeArrowheads="1"/>
              </p:cNvSpPr>
              <p:nvPr/>
            </p:nvSpPr>
            <p:spPr bwMode="auto">
              <a:xfrm>
                <a:off x="1648" y="1390"/>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68" name="Rectangle 18"/>
              <p:cNvSpPr>
                <a:spLocks noChangeArrowheads="1"/>
              </p:cNvSpPr>
              <p:nvPr/>
            </p:nvSpPr>
            <p:spPr bwMode="auto">
              <a:xfrm>
                <a:off x="1651" y="1114"/>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69" name="Rectangle 19"/>
              <p:cNvSpPr>
                <a:spLocks noChangeArrowheads="1"/>
              </p:cNvSpPr>
              <p:nvPr/>
            </p:nvSpPr>
            <p:spPr bwMode="auto">
              <a:xfrm>
                <a:off x="1650" y="1659"/>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0" name="Rectangle 20"/>
              <p:cNvSpPr>
                <a:spLocks noChangeArrowheads="1"/>
              </p:cNvSpPr>
              <p:nvPr/>
            </p:nvSpPr>
            <p:spPr bwMode="auto">
              <a:xfrm>
                <a:off x="1651" y="1930"/>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1" name="Rectangle 21"/>
              <p:cNvSpPr>
                <a:spLocks noChangeArrowheads="1"/>
              </p:cNvSpPr>
              <p:nvPr/>
            </p:nvSpPr>
            <p:spPr bwMode="auto">
              <a:xfrm>
                <a:off x="1649" y="2204"/>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2" name="Rectangle 22"/>
              <p:cNvSpPr>
                <a:spLocks noChangeArrowheads="1"/>
              </p:cNvSpPr>
              <p:nvPr/>
            </p:nvSpPr>
            <p:spPr bwMode="auto">
              <a:xfrm>
                <a:off x="1653" y="2472"/>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3" name="Rectangle 23"/>
              <p:cNvSpPr>
                <a:spLocks noChangeArrowheads="1"/>
              </p:cNvSpPr>
              <p:nvPr/>
            </p:nvSpPr>
            <p:spPr bwMode="auto">
              <a:xfrm>
                <a:off x="1653" y="2748"/>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4" name="Rectangle 24"/>
              <p:cNvSpPr>
                <a:spLocks noChangeArrowheads="1"/>
              </p:cNvSpPr>
              <p:nvPr/>
            </p:nvSpPr>
            <p:spPr bwMode="auto">
              <a:xfrm>
                <a:off x="1649" y="3008"/>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5" name="Rectangle 25"/>
              <p:cNvSpPr>
                <a:spLocks noChangeArrowheads="1"/>
              </p:cNvSpPr>
              <p:nvPr/>
            </p:nvSpPr>
            <p:spPr bwMode="auto">
              <a:xfrm>
                <a:off x="1649" y="3288"/>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76" name="Rectangle 26"/>
              <p:cNvSpPr>
                <a:spLocks noChangeArrowheads="1"/>
              </p:cNvSpPr>
              <p:nvPr/>
            </p:nvSpPr>
            <p:spPr bwMode="auto">
              <a:xfrm>
                <a:off x="1651" y="838"/>
                <a:ext cx="46" cy="180"/>
              </a:xfrm>
              <a:prstGeom prst="rect">
                <a:avLst/>
              </a:prstGeom>
              <a:solidFill>
                <a:schemeClr val="accent1"/>
              </a:solidFill>
              <a:ln w="9525">
                <a:solidFill>
                  <a:schemeClr val="tx1"/>
                </a:solidFill>
                <a:miter lim="800000"/>
                <a:headEnd/>
                <a:tailEnd/>
              </a:ln>
            </p:spPr>
            <p:txBody>
              <a:bodyPr wrap="none" anchor="ctr"/>
              <a:lstStyle/>
              <a:p>
                <a:endParaRPr lang="it-IT"/>
              </a:p>
            </p:txBody>
          </p:sp>
        </p:grpSp>
        <p:sp>
          <p:nvSpPr>
            <p:cNvPr id="34826" name="Rectangle 27"/>
            <p:cNvSpPr>
              <a:spLocks noChangeArrowheads="1"/>
            </p:cNvSpPr>
            <p:nvPr/>
          </p:nvSpPr>
          <p:spPr bwMode="auto">
            <a:xfrm>
              <a:off x="3990" y="852"/>
              <a:ext cx="66" cy="2628"/>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34827" name="Line 28"/>
            <p:cNvSpPr>
              <a:spLocks noChangeShapeType="1"/>
            </p:cNvSpPr>
            <p:nvPr/>
          </p:nvSpPr>
          <p:spPr bwMode="auto">
            <a:xfrm>
              <a:off x="1672" y="2156"/>
              <a:ext cx="2301" cy="0"/>
            </a:xfrm>
            <a:prstGeom prst="line">
              <a:avLst/>
            </a:prstGeom>
            <a:noFill/>
            <a:ln w="6350">
              <a:solidFill>
                <a:schemeClr val="tx1"/>
              </a:solidFill>
              <a:round/>
              <a:headEnd/>
              <a:tailEnd type="triangle" w="med" len="med"/>
            </a:ln>
          </p:spPr>
          <p:txBody>
            <a:bodyPr/>
            <a:lstStyle/>
            <a:p>
              <a:endParaRPr lang="it-IT"/>
            </a:p>
          </p:txBody>
        </p:sp>
        <p:sp>
          <p:nvSpPr>
            <p:cNvPr id="34828" name="Line 29"/>
            <p:cNvSpPr>
              <a:spLocks noChangeShapeType="1"/>
            </p:cNvSpPr>
            <p:nvPr/>
          </p:nvSpPr>
          <p:spPr bwMode="auto">
            <a:xfrm>
              <a:off x="1689" y="1065"/>
              <a:ext cx="2304" cy="537"/>
            </a:xfrm>
            <a:prstGeom prst="line">
              <a:avLst/>
            </a:prstGeom>
            <a:noFill/>
            <a:ln w="6350">
              <a:solidFill>
                <a:schemeClr val="tx1"/>
              </a:solidFill>
              <a:round/>
              <a:headEnd/>
              <a:tailEnd type="triangle" w="med" len="med"/>
            </a:ln>
          </p:spPr>
          <p:txBody>
            <a:bodyPr/>
            <a:lstStyle/>
            <a:p>
              <a:endParaRPr lang="it-IT"/>
            </a:p>
          </p:txBody>
        </p:sp>
        <p:sp>
          <p:nvSpPr>
            <p:cNvPr id="34829" name="Line 30"/>
            <p:cNvSpPr>
              <a:spLocks noChangeShapeType="1"/>
            </p:cNvSpPr>
            <p:nvPr/>
          </p:nvSpPr>
          <p:spPr bwMode="auto">
            <a:xfrm>
              <a:off x="1671" y="1062"/>
              <a:ext cx="2316" cy="1095"/>
            </a:xfrm>
            <a:prstGeom prst="line">
              <a:avLst/>
            </a:prstGeom>
            <a:noFill/>
            <a:ln w="6350">
              <a:solidFill>
                <a:schemeClr val="tx1"/>
              </a:solidFill>
              <a:round/>
              <a:headEnd/>
              <a:tailEnd type="triangle" w="med" len="med"/>
            </a:ln>
          </p:spPr>
          <p:txBody>
            <a:bodyPr/>
            <a:lstStyle/>
            <a:p>
              <a:endParaRPr lang="it-IT"/>
            </a:p>
          </p:txBody>
        </p:sp>
        <p:sp>
          <p:nvSpPr>
            <p:cNvPr id="34830" name="Line 31"/>
            <p:cNvSpPr>
              <a:spLocks noChangeShapeType="1"/>
            </p:cNvSpPr>
            <p:nvPr/>
          </p:nvSpPr>
          <p:spPr bwMode="auto">
            <a:xfrm>
              <a:off x="1671" y="1062"/>
              <a:ext cx="2301" cy="0"/>
            </a:xfrm>
            <a:prstGeom prst="line">
              <a:avLst/>
            </a:prstGeom>
            <a:noFill/>
            <a:ln w="9525">
              <a:solidFill>
                <a:schemeClr val="tx1"/>
              </a:solidFill>
              <a:round/>
              <a:headEnd/>
              <a:tailEnd type="triangle" w="med" len="med"/>
            </a:ln>
          </p:spPr>
          <p:txBody>
            <a:bodyPr/>
            <a:lstStyle/>
            <a:p>
              <a:endParaRPr lang="it-IT"/>
            </a:p>
          </p:txBody>
        </p:sp>
        <p:sp>
          <p:nvSpPr>
            <p:cNvPr id="34831" name="Line 32"/>
            <p:cNvSpPr>
              <a:spLocks noChangeShapeType="1"/>
            </p:cNvSpPr>
            <p:nvPr/>
          </p:nvSpPr>
          <p:spPr bwMode="auto">
            <a:xfrm>
              <a:off x="1676" y="1063"/>
              <a:ext cx="2304" cy="1663"/>
            </a:xfrm>
            <a:prstGeom prst="line">
              <a:avLst/>
            </a:prstGeom>
            <a:noFill/>
            <a:ln w="6350">
              <a:solidFill>
                <a:schemeClr val="tx1"/>
              </a:solidFill>
              <a:round/>
              <a:headEnd/>
              <a:tailEnd type="triangle" w="med" len="med"/>
            </a:ln>
          </p:spPr>
          <p:txBody>
            <a:bodyPr/>
            <a:lstStyle/>
            <a:p>
              <a:endParaRPr lang="it-IT"/>
            </a:p>
          </p:txBody>
        </p:sp>
        <p:sp>
          <p:nvSpPr>
            <p:cNvPr id="34832" name="Line 33"/>
            <p:cNvSpPr>
              <a:spLocks noChangeShapeType="1"/>
            </p:cNvSpPr>
            <p:nvPr/>
          </p:nvSpPr>
          <p:spPr bwMode="auto">
            <a:xfrm>
              <a:off x="1671" y="2700"/>
              <a:ext cx="2304" cy="9"/>
            </a:xfrm>
            <a:prstGeom prst="line">
              <a:avLst/>
            </a:prstGeom>
            <a:noFill/>
            <a:ln w="6350">
              <a:solidFill>
                <a:schemeClr val="tx1"/>
              </a:solidFill>
              <a:round/>
              <a:headEnd/>
              <a:tailEnd type="triangle" w="med" len="med"/>
            </a:ln>
          </p:spPr>
          <p:txBody>
            <a:bodyPr/>
            <a:lstStyle/>
            <a:p>
              <a:endParaRPr lang="it-IT"/>
            </a:p>
          </p:txBody>
        </p:sp>
        <p:sp>
          <p:nvSpPr>
            <p:cNvPr id="34833" name="Line 34"/>
            <p:cNvSpPr>
              <a:spLocks noChangeShapeType="1"/>
            </p:cNvSpPr>
            <p:nvPr/>
          </p:nvSpPr>
          <p:spPr bwMode="auto">
            <a:xfrm>
              <a:off x="1674" y="1060"/>
              <a:ext cx="2304" cy="2163"/>
            </a:xfrm>
            <a:prstGeom prst="line">
              <a:avLst/>
            </a:prstGeom>
            <a:noFill/>
            <a:ln w="9525">
              <a:solidFill>
                <a:schemeClr val="tx1"/>
              </a:solidFill>
              <a:round/>
              <a:headEnd/>
              <a:tailEnd type="triangle" w="med" len="med"/>
            </a:ln>
          </p:spPr>
          <p:txBody>
            <a:bodyPr/>
            <a:lstStyle/>
            <a:p>
              <a:endParaRPr lang="it-IT"/>
            </a:p>
          </p:txBody>
        </p:sp>
        <p:sp>
          <p:nvSpPr>
            <p:cNvPr id="34834" name="Line 35"/>
            <p:cNvSpPr>
              <a:spLocks noChangeShapeType="1"/>
            </p:cNvSpPr>
            <p:nvPr/>
          </p:nvSpPr>
          <p:spPr bwMode="auto">
            <a:xfrm flipV="1">
              <a:off x="1671" y="3231"/>
              <a:ext cx="2304" cy="3"/>
            </a:xfrm>
            <a:prstGeom prst="line">
              <a:avLst/>
            </a:prstGeom>
            <a:noFill/>
            <a:ln w="6350">
              <a:solidFill>
                <a:schemeClr val="tx1"/>
              </a:solidFill>
              <a:round/>
              <a:headEnd/>
              <a:tailEnd type="triangle" w="med" len="med"/>
            </a:ln>
          </p:spPr>
          <p:txBody>
            <a:bodyPr/>
            <a:lstStyle/>
            <a:p>
              <a:endParaRPr lang="it-IT"/>
            </a:p>
          </p:txBody>
        </p:sp>
        <p:sp>
          <p:nvSpPr>
            <p:cNvPr id="34835" name="Line 36"/>
            <p:cNvSpPr>
              <a:spLocks noChangeShapeType="1"/>
            </p:cNvSpPr>
            <p:nvPr/>
          </p:nvSpPr>
          <p:spPr bwMode="auto">
            <a:xfrm>
              <a:off x="1674" y="1884"/>
              <a:ext cx="2298" cy="3"/>
            </a:xfrm>
            <a:prstGeom prst="line">
              <a:avLst/>
            </a:prstGeom>
            <a:noFill/>
            <a:ln w="6350">
              <a:solidFill>
                <a:schemeClr val="tx1"/>
              </a:solidFill>
              <a:round/>
              <a:headEnd/>
              <a:tailEnd type="triangle" w="med" len="med"/>
            </a:ln>
          </p:spPr>
          <p:txBody>
            <a:bodyPr/>
            <a:lstStyle/>
            <a:p>
              <a:endParaRPr lang="it-IT"/>
            </a:p>
          </p:txBody>
        </p:sp>
        <p:sp>
          <p:nvSpPr>
            <p:cNvPr id="34836" name="Line 37"/>
            <p:cNvSpPr>
              <a:spLocks noChangeShapeType="1"/>
            </p:cNvSpPr>
            <p:nvPr/>
          </p:nvSpPr>
          <p:spPr bwMode="auto">
            <a:xfrm>
              <a:off x="1671" y="1341"/>
              <a:ext cx="2301" cy="3"/>
            </a:xfrm>
            <a:prstGeom prst="line">
              <a:avLst/>
            </a:prstGeom>
            <a:noFill/>
            <a:ln w="6350">
              <a:solidFill>
                <a:schemeClr val="tx1"/>
              </a:solidFill>
              <a:round/>
              <a:headEnd/>
              <a:tailEnd type="triangle" w="med" len="med"/>
            </a:ln>
          </p:spPr>
          <p:txBody>
            <a:bodyPr/>
            <a:lstStyle/>
            <a:p>
              <a:endParaRPr lang="it-IT"/>
            </a:p>
          </p:txBody>
        </p:sp>
        <p:sp>
          <p:nvSpPr>
            <p:cNvPr id="34837" name="Line 38"/>
            <p:cNvSpPr>
              <a:spLocks noChangeShapeType="1"/>
            </p:cNvSpPr>
            <p:nvPr/>
          </p:nvSpPr>
          <p:spPr bwMode="auto">
            <a:xfrm flipV="1">
              <a:off x="1671" y="1608"/>
              <a:ext cx="2298" cy="3"/>
            </a:xfrm>
            <a:prstGeom prst="line">
              <a:avLst/>
            </a:prstGeom>
            <a:noFill/>
            <a:ln w="9525">
              <a:solidFill>
                <a:schemeClr val="tx1"/>
              </a:solidFill>
              <a:round/>
              <a:headEnd/>
              <a:tailEnd type="triangle" w="med" len="med"/>
            </a:ln>
          </p:spPr>
          <p:txBody>
            <a:bodyPr/>
            <a:lstStyle/>
            <a:p>
              <a:endParaRPr lang="it-IT"/>
            </a:p>
          </p:txBody>
        </p:sp>
        <p:sp>
          <p:nvSpPr>
            <p:cNvPr id="34838" name="Line 39"/>
            <p:cNvSpPr>
              <a:spLocks noChangeShapeType="1"/>
            </p:cNvSpPr>
            <p:nvPr/>
          </p:nvSpPr>
          <p:spPr bwMode="auto">
            <a:xfrm flipV="1">
              <a:off x="1671" y="2418"/>
              <a:ext cx="2298" cy="3"/>
            </a:xfrm>
            <a:prstGeom prst="line">
              <a:avLst/>
            </a:prstGeom>
            <a:noFill/>
            <a:ln w="6350">
              <a:solidFill>
                <a:schemeClr val="tx1"/>
              </a:solidFill>
              <a:round/>
              <a:headEnd/>
              <a:tailEnd type="triangle" w="med" len="med"/>
            </a:ln>
          </p:spPr>
          <p:txBody>
            <a:bodyPr/>
            <a:lstStyle/>
            <a:p>
              <a:endParaRPr lang="it-IT"/>
            </a:p>
          </p:txBody>
        </p:sp>
        <p:sp>
          <p:nvSpPr>
            <p:cNvPr id="34839" name="Line 40"/>
            <p:cNvSpPr>
              <a:spLocks noChangeShapeType="1"/>
            </p:cNvSpPr>
            <p:nvPr/>
          </p:nvSpPr>
          <p:spPr bwMode="auto">
            <a:xfrm>
              <a:off x="1671" y="2967"/>
              <a:ext cx="2301" cy="3"/>
            </a:xfrm>
            <a:prstGeom prst="line">
              <a:avLst/>
            </a:prstGeom>
            <a:noFill/>
            <a:ln w="9525">
              <a:solidFill>
                <a:schemeClr val="tx1"/>
              </a:solidFill>
              <a:round/>
              <a:headEnd/>
              <a:tailEnd type="triangle" w="med" len="med"/>
            </a:ln>
          </p:spPr>
          <p:txBody>
            <a:bodyPr/>
            <a:lstStyle/>
            <a:p>
              <a:endParaRPr lang="it-IT"/>
            </a:p>
          </p:txBody>
        </p:sp>
        <p:grpSp>
          <p:nvGrpSpPr>
            <p:cNvPr id="5" name="Group 41"/>
            <p:cNvGrpSpPr>
              <a:grpSpLocks/>
            </p:cNvGrpSpPr>
            <p:nvPr/>
          </p:nvGrpSpPr>
          <p:grpSpPr bwMode="auto">
            <a:xfrm>
              <a:off x="4089" y="1008"/>
              <a:ext cx="258" cy="90"/>
              <a:chOff x="4580" y="2972"/>
              <a:chExt cx="258" cy="90"/>
            </a:xfrm>
          </p:grpSpPr>
          <p:sp>
            <p:nvSpPr>
              <p:cNvPr id="34865" name="Oval 42"/>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66" name="Oval 43"/>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6" name="Group 44"/>
            <p:cNvGrpSpPr>
              <a:grpSpLocks/>
            </p:cNvGrpSpPr>
            <p:nvPr/>
          </p:nvGrpSpPr>
          <p:grpSpPr bwMode="auto">
            <a:xfrm>
              <a:off x="4089" y="1278"/>
              <a:ext cx="258" cy="90"/>
              <a:chOff x="4580" y="2972"/>
              <a:chExt cx="258" cy="90"/>
            </a:xfrm>
          </p:grpSpPr>
          <p:sp>
            <p:nvSpPr>
              <p:cNvPr id="34863" name="Oval 45"/>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64" name="Oval 46"/>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7" name="Group 47"/>
            <p:cNvGrpSpPr>
              <a:grpSpLocks/>
            </p:cNvGrpSpPr>
            <p:nvPr/>
          </p:nvGrpSpPr>
          <p:grpSpPr bwMode="auto">
            <a:xfrm>
              <a:off x="4095" y="1530"/>
              <a:ext cx="258" cy="90"/>
              <a:chOff x="4580" y="2972"/>
              <a:chExt cx="258" cy="90"/>
            </a:xfrm>
          </p:grpSpPr>
          <p:sp>
            <p:nvSpPr>
              <p:cNvPr id="34861" name="Oval 48"/>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62" name="Oval 49"/>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8" name="Group 50"/>
            <p:cNvGrpSpPr>
              <a:grpSpLocks/>
            </p:cNvGrpSpPr>
            <p:nvPr/>
          </p:nvGrpSpPr>
          <p:grpSpPr bwMode="auto">
            <a:xfrm>
              <a:off x="4089" y="1830"/>
              <a:ext cx="258" cy="90"/>
              <a:chOff x="4580" y="2972"/>
              <a:chExt cx="258" cy="90"/>
            </a:xfrm>
          </p:grpSpPr>
          <p:sp>
            <p:nvSpPr>
              <p:cNvPr id="34859" name="Oval 51"/>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60" name="Oval 52"/>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9" name="Group 53"/>
            <p:cNvGrpSpPr>
              <a:grpSpLocks/>
            </p:cNvGrpSpPr>
            <p:nvPr/>
          </p:nvGrpSpPr>
          <p:grpSpPr bwMode="auto">
            <a:xfrm>
              <a:off x="4095" y="2100"/>
              <a:ext cx="258" cy="90"/>
              <a:chOff x="4580" y="2972"/>
              <a:chExt cx="258" cy="90"/>
            </a:xfrm>
          </p:grpSpPr>
          <p:sp>
            <p:nvSpPr>
              <p:cNvPr id="34857" name="Oval 54"/>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58" name="Oval 55"/>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10" name="Group 56"/>
            <p:cNvGrpSpPr>
              <a:grpSpLocks/>
            </p:cNvGrpSpPr>
            <p:nvPr/>
          </p:nvGrpSpPr>
          <p:grpSpPr bwMode="auto">
            <a:xfrm>
              <a:off x="4089" y="2370"/>
              <a:ext cx="258" cy="90"/>
              <a:chOff x="4580" y="2972"/>
              <a:chExt cx="258" cy="90"/>
            </a:xfrm>
          </p:grpSpPr>
          <p:sp>
            <p:nvSpPr>
              <p:cNvPr id="34855" name="Oval 57"/>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56" name="Oval 58"/>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11" name="Group 59"/>
            <p:cNvGrpSpPr>
              <a:grpSpLocks/>
            </p:cNvGrpSpPr>
            <p:nvPr/>
          </p:nvGrpSpPr>
          <p:grpSpPr bwMode="auto">
            <a:xfrm>
              <a:off x="4101" y="2652"/>
              <a:ext cx="258" cy="90"/>
              <a:chOff x="4580" y="2972"/>
              <a:chExt cx="258" cy="90"/>
            </a:xfrm>
          </p:grpSpPr>
          <p:sp>
            <p:nvSpPr>
              <p:cNvPr id="34853" name="Oval 60"/>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54" name="Oval 61"/>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12" name="Group 62"/>
            <p:cNvGrpSpPr>
              <a:grpSpLocks/>
            </p:cNvGrpSpPr>
            <p:nvPr/>
          </p:nvGrpSpPr>
          <p:grpSpPr bwMode="auto">
            <a:xfrm>
              <a:off x="4095" y="2922"/>
              <a:ext cx="258" cy="90"/>
              <a:chOff x="4580" y="2972"/>
              <a:chExt cx="258" cy="90"/>
            </a:xfrm>
          </p:grpSpPr>
          <p:sp>
            <p:nvSpPr>
              <p:cNvPr id="34851" name="Oval 63"/>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52" name="Oval 64"/>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13" name="Group 65"/>
            <p:cNvGrpSpPr>
              <a:grpSpLocks/>
            </p:cNvGrpSpPr>
            <p:nvPr/>
          </p:nvGrpSpPr>
          <p:grpSpPr bwMode="auto">
            <a:xfrm>
              <a:off x="4089" y="3168"/>
              <a:ext cx="258" cy="90"/>
              <a:chOff x="4580" y="2972"/>
              <a:chExt cx="258" cy="90"/>
            </a:xfrm>
          </p:grpSpPr>
          <p:sp>
            <p:nvSpPr>
              <p:cNvPr id="34849" name="Oval 66"/>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50" name="Oval 67"/>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sp>
        <p:nvSpPr>
          <p:cNvPr id="34821" name="Rectangle 68"/>
          <p:cNvSpPr>
            <a:spLocks noChangeArrowheads="1"/>
          </p:cNvSpPr>
          <p:nvPr/>
        </p:nvSpPr>
        <p:spPr bwMode="auto">
          <a:xfrm>
            <a:off x="565150" y="5551488"/>
            <a:ext cx="8040688" cy="549275"/>
          </a:xfrm>
          <a:prstGeom prst="rect">
            <a:avLst/>
          </a:prstGeom>
          <a:noFill/>
          <a:ln w="9525">
            <a:noFill/>
            <a:miter lim="800000"/>
            <a:headEnd/>
            <a:tailEnd/>
          </a:ln>
        </p:spPr>
        <p:txBody>
          <a:bodyPr anchor="ctr">
            <a:spAutoFit/>
          </a:bodyPr>
          <a:lstStyle/>
          <a:p>
            <a:r>
              <a:rPr lang="it-IT" sz="1000" b="1"/>
              <a:t>Moiré Deflectometry</a:t>
            </a:r>
            <a:r>
              <a:rPr lang="it-IT" sz="1000"/>
              <a:t> is an </a:t>
            </a:r>
            <a:r>
              <a:rPr lang="it-IT" sz="1000">
                <a:hlinkClick r:id="rId3" tooltip="Interferometry"/>
              </a:rPr>
              <a:t>interferometry</a:t>
            </a:r>
            <a:r>
              <a:rPr lang="it-IT" sz="1000"/>
              <a:t> technique, in which the object to be tested (either phase object or secular surface) is mounted in the course of a </a:t>
            </a:r>
            <a:r>
              <a:rPr lang="it-IT" sz="1000">
                <a:hlinkClick r:id="rId4" tooltip="Collimated light"/>
              </a:rPr>
              <a:t>collimated</a:t>
            </a:r>
            <a:r>
              <a:rPr lang="it-IT" sz="1000"/>
              <a:t> beam followed by a pair of transmission gratings placed at a distance from each other. The resulting </a:t>
            </a:r>
            <a:r>
              <a:rPr lang="it-IT" sz="1000">
                <a:hlinkClick r:id="rId5" tooltip="Interference fringe"/>
              </a:rPr>
              <a:t>fringe</a:t>
            </a:r>
            <a:r>
              <a:rPr lang="it-IT" sz="1000"/>
              <a:t> pattern, i.e., the moiré deflectogram, is a map of ray deflections corresponding to the optical properties of the inspected object.</a:t>
            </a:r>
          </a:p>
        </p:txBody>
      </p:sp>
      <p:sp>
        <p:nvSpPr>
          <p:cNvPr id="34822" name="Segnaposto data 69"/>
          <p:cNvSpPr>
            <a:spLocks noGrp="1"/>
          </p:cNvSpPr>
          <p:nvPr>
            <p:ph type="dt" sz="quarter" idx="10"/>
          </p:nvPr>
        </p:nvSpPr>
        <p:spPr>
          <a:noFill/>
        </p:spPr>
        <p:txBody>
          <a:bodyPr/>
          <a:lstStyle/>
          <a:p>
            <a:fld id="{40732CC9-E11C-4584-9A0C-4698C64512B4}" type="datetime1">
              <a:rPr lang="en-US"/>
              <a:pPr/>
              <a:t>10/3/2012</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26"/>
          <p:cNvSpPr/>
          <p:nvPr/>
        </p:nvSpPr>
        <p:spPr>
          <a:xfrm>
            <a:off x="3371850" y="1038225"/>
            <a:ext cx="5095875" cy="173355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299" name="Segnaposto piè di pagina 4"/>
          <p:cNvSpPr>
            <a:spLocks noGrp="1"/>
          </p:cNvSpPr>
          <p:nvPr>
            <p:ph type="ftr" sz="quarter" idx="11"/>
          </p:nvPr>
        </p:nvSpPr>
        <p:spPr>
          <a:noFill/>
        </p:spPr>
        <p:txBody>
          <a:bodyPr/>
          <a:lstStyle/>
          <a:p>
            <a:r>
              <a:rPr lang="en-US"/>
              <a:t>5th Meeting on CPT and Lorentz Symmetry - Bloomington 2010</a:t>
            </a:r>
            <a:endParaRPr lang="it-IT"/>
          </a:p>
        </p:txBody>
      </p:sp>
      <p:sp>
        <p:nvSpPr>
          <p:cNvPr id="12300" name="Text Box 2"/>
          <p:cNvSpPr txBox="1">
            <a:spLocks noChangeArrowheads="1"/>
          </p:cNvSpPr>
          <p:nvPr/>
        </p:nvSpPr>
        <p:spPr bwMode="auto">
          <a:xfrm>
            <a:off x="4448175" y="5648325"/>
            <a:ext cx="4324350" cy="366713"/>
          </a:xfrm>
          <a:prstGeom prst="rect">
            <a:avLst/>
          </a:prstGeom>
          <a:noFill/>
          <a:ln w="9525">
            <a:noFill/>
            <a:miter lim="800000"/>
            <a:headEnd/>
            <a:tailEnd/>
          </a:ln>
        </p:spPr>
        <p:txBody>
          <a:bodyPr>
            <a:spAutoFit/>
          </a:bodyPr>
          <a:lstStyle/>
          <a:p>
            <a:pPr>
              <a:spcBef>
                <a:spcPct val="50000"/>
              </a:spcBef>
            </a:pPr>
            <a:r>
              <a:rPr lang="en-US"/>
              <a:t>So, it is a classical device if d</a:t>
            </a:r>
            <a:r>
              <a:rPr lang="en-US" baseline="-25000"/>
              <a:t>g</a:t>
            </a:r>
            <a:r>
              <a:rPr lang="en-US"/>
              <a:t>&gt;&gt; 10 </a:t>
            </a:r>
            <a:r>
              <a:rPr lang="el-GR">
                <a:cs typeface="Arial" charset="0"/>
              </a:rPr>
              <a:t>μ</a:t>
            </a:r>
            <a:r>
              <a:rPr lang="en-US">
                <a:cs typeface="Arial" charset="0"/>
              </a:rPr>
              <a:t>m</a:t>
            </a:r>
            <a:endParaRPr lang="el-GR">
              <a:cs typeface="Arial" charset="0"/>
            </a:endParaRPr>
          </a:p>
        </p:txBody>
      </p:sp>
      <p:pic>
        <p:nvPicPr>
          <p:cNvPr id="12301" name="Picture 3"/>
          <p:cNvPicPr>
            <a:picLocks noChangeAspect="1" noChangeArrowheads="1"/>
          </p:cNvPicPr>
          <p:nvPr/>
        </p:nvPicPr>
        <p:blipFill>
          <a:blip r:embed="rId4" cstate="print"/>
          <a:srcRect/>
          <a:stretch>
            <a:fillRect/>
          </a:stretch>
        </p:blipFill>
        <p:spPr bwMode="auto">
          <a:xfrm>
            <a:off x="417513" y="277813"/>
            <a:ext cx="2743200" cy="2495550"/>
          </a:xfrm>
          <a:prstGeom prst="rect">
            <a:avLst/>
          </a:prstGeom>
          <a:noFill/>
          <a:ln w="9525" algn="ctr">
            <a:solidFill>
              <a:schemeClr val="tx1"/>
            </a:solidFill>
            <a:miter lim="800000"/>
            <a:headEnd/>
            <a:tailEnd/>
          </a:ln>
        </p:spPr>
      </p:pic>
      <p:sp>
        <p:nvSpPr>
          <p:cNvPr id="12302" name="Text Box 4"/>
          <p:cNvSpPr txBox="1">
            <a:spLocks noChangeArrowheads="1"/>
          </p:cNvSpPr>
          <p:nvPr/>
        </p:nvSpPr>
        <p:spPr bwMode="auto">
          <a:xfrm>
            <a:off x="3381375" y="295275"/>
            <a:ext cx="5562600" cy="641350"/>
          </a:xfrm>
          <a:prstGeom prst="rect">
            <a:avLst/>
          </a:prstGeom>
          <a:noFill/>
          <a:ln w="9525">
            <a:noFill/>
            <a:miter lim="800000"/>
            <a:headEnd/>
            <a:tailEnd/>
          </a:ln>
        </p:spPr>
        <p:txBody>
          <a:bodyPr>
            <a:spAutoFit/>
          </a:bodyPr>
          <a:lstStyle/>
          <a:p>
            <a:pPr>
              <a:spcBef>
                <a:spcPct val="50000"/>
              </a:spcBef>
            </a:pPr>
            <a:r>
              <a:rPr lang="en-US"/>
              <a:t>The final plane will be made of Silicon Strip detectors with a spatial resolution of about 10-15 </a:t>
            </a:r>
            <a:r>
              <a:rPr lang="el-GR">
                <a:cs typeface="Arial" charset="0"/>
              </a:rPr>
              <a:t>μ</a:t>
            </a:r>
            <a:r>
              <a:rPr lang="en-US">
                <a:cs typeface="Arial" charset="0"/>
              </a:rPr>
              <a:t>m</a:t>
            </a:r>
            <a:endParaRPr lang="el-GR">
              <a:cs typeface="Arial" charset="0"/>
            </a:endParaRPr>
          </a:p>
        </p:txBody>
      </p:sp>
      <p:sp>
        <p:nvSpPr>
          <p:cNvPr id="12303" name="Text Box 5"/>
          <p:cNvSpPr txBox="1">
            <a:spLocks noChangeArrowheads="1"/>
          </p:cNvSpPr>
          <p:nvPr/>
        </p:nvSpPr>
        <p:spPr bwMode="auto">
          <a:xfrm>
            <a:off x="504825" y="3076575"/>
            <a:ext cx="8343900" cy="366713"/>
          </a:xfrm>
          <a:prstGeom prst="rect">
            <a:avLst/>
          </a:prstGeom>
          <a:noFill/>
          <a:ln w="9525">
            <a:noFill/>
            <a:miter lim="800000"/>
            <a:headEnd/>
            <a:tailEnd/>
          </a:ln>
        </p:spPr>
        <p:txBody>
          <a:bodyPr>
            <a:spAutoFit/>
          </a:bodyPr>
          <a:lstStyle/>
          <a:p>
            <a:pPr>
              <a:spcBef>
                <a:spcPct val="50000"/>
              </a:spcBef>
            </a:pPr>
            <a:r>
              <a:rPr lang="en-US"/>
              <a:t>Now, this is NOT a quantum deflectometer, because:</a:t>
            </a:r>
          </a:p>
        </p:txBody>
      </p:sp>
      <p:sp>
        <p:nvSpPr>
          <p:cNvPr id="12304" name="Rectangle 6"/>
          <p:cNvSpPr>
            <a:spLocks noChangeArrowheads="1"/>
          </p:cNvSpPr>
          <p:nvPr/>
        </p:nvSpPr>
        <p:spPr bwMode="auto">
          <a:xfrm>
            <a:off x="1438275" y="3495675"/>
            <a:ext cx="88900" cy="40005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2305" name="Rectangle 7"/>
          <p:cNvSpPr>
            <a:spLocks noChangeArrowheads="1"/>
          </p:cNvSpPr>
          <p:nvPr/>
        </p:nvSpPr>
        <p:spPr bwMode="auto">
          <a:xfrm>
            <a:off x="1428750" y="5000625"/>
            <a:ext cx="107950" cy="10287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2306" name="Line 8"/>
          <p:cNvSpPr>
            <a:spLocks noChangeShapeType="1"/>
          </p:cNvSpPr>
          <p:nvPr/>
        </p:nvSpPr>
        <p:spPr bwMode="auto">
          <a:xfrm>
            <a:off x="180975" y="4419600"/>
            <a:ext cx="638175" cy="0"/>
          </a:xfrm>
          <a:prstGeom prst="line">
            <a:avLst/>
          </a:prstGeom>
          <a:noFill/>
          <a:ln w="76200">
            <a:solidFill>
              <a:schemeClr val="tx1"/>
            </a:solidFill>
            <a:round/>
            <a:headEnd/>
            <a:tailEnd type="triangle" w="med" len="med"/>
          </a:ln>
        </p:spPr>
        <p:txBody>
          <a:bodyPr/>
          <a:lstStyle/>
          <a:p>
            <a:endParaRPr lang="it-IT"/>
          </a:p>
        </p:txBody>
      </p:sp>
      <p:sp>
        <p:nvSpPr>
          <p:cNvPr id="12307" name="Line 9"/>
          <p:cNvSpPr>
            <a:spLocks noChangeShapeType="1"/>
          </p:cNvSpPr>
          <p:nvPr/>
        </p:nvSpPr>
        <p:spPr bwMode="auto">
          <a:xfrm flipV="1">
            <a:off x="1476375" y="4152900"/>
            <a:ext cx="4038600" cy="333375"/>
          </a:xfrm>
          <a:prstGeom prst="line">
            <a:avLst/>
          </a:prstGeom>
          <a:noFill/>
          <a:ln w="9525">
            <a:solidFill>
              <a:schemeClr val="tx1"/>
            </a:solidFill>
            <a:round/>
            <a:headEnd/>
            <a:tailEnd type="triangle" w="med" len="med"/>
          </a:ln>
        </p:spPr>
        <p:txBody>
          <a:bodyPr/>
          <a:lstStyle/>
          <a:p>
            <a:endParaRPr lang="it-IT"/>
          </a:p>
        </p:txBody>
      </p:sp>
      <p:sp>
        <p:nvSpPr>
          <p:cNvPr id="12308" name="Line 10"/>
          <p:cNvSpPr>
            <a:spLocks noChangeShapeType="1"/>
          </p:cNvSpPr>
          <p:nvPr/>
        </p:nvSpPr>
        <p:spPr bwMode="auto">
          <a:xfrm>
            <a:off x="5753100" y="4152900"/>
            <a:ext cx="0" cy="295275"/>
          </a:xfrm>
          <a:prstGeom prst="line">
            <a:avLst/>
          </a:prstGeom>
          <a:noFill/>
          <a:ln w="9525">
            <a:solidFill>
              <a:schemeClr val="tx1"/>
            </a:solidFill>
            <a:round/>
            <a:headEnd type="arrow" w="med" len="med"/>
            <a:tailEnd type="arrow" w="med" len="med"/>
          </a:ln>
        </p:spPr>
        <p:txBody>
          <a:bodyPr/>
          <a:lstStyle/>
          <a:p>
            <a:endParaRPr lang="it-IT"/>
          </a:p>
        </p:txBody>
      </p:sp>
      <p:graphicFrame>
        <p:nvGraphicFramePr>
          <p:cNvPr id="12290" name="Object 2"/>
          <p:cNvGraphicFramePr>
            <a:graphicFrameLocks noChangeAspect="1"/>
          </p:cNvGraphicFramePr>
          <p:nvPr/>
        </p:nvGraphicFramePr>
        <p:xfrm>
          <a:off x="6254750" y="3519488"/>
          <a:ext cx="835025" cy="712787"/>
        </p:xfrm>
        <a:graphic>
          <a:graphicData uri="http://schemas.openxmlformats.org/presentationml/2006/ole">
            <p:oleObj spid="_x0000_s222210" name="Equation" r:id="rId5" imgW="520560" imgH="444240" progId="Equation.DSMT4">
              <p:embed/>
            </p:oleObj>
          </a:graphicData>
        </a:graphic>
      </p:graphicFrame>
      <p:sp>
        <p:nvSpPr>
          <p:cNvPr id="12309" name="Line 15"/>
          <p:cNvSpPr>
            <a:spLocks noChangeShapeType="1"/>
          </p:cNvSpPr>
          <p:nvPr/>
        </p:nvSpPr>
        <p:spPr bwMode="auto">
          <a:xfrm>
            <a:off x="1247775" y="3914775"/>
            <a:ext cx="0" cy="1028700"/>
          </a:xfrm>
          <a:prstGeom prst="line">
            <a:avLst/>
          </a:prstGeom>
          <a:noFill/>
          <a:ln w="9525">
            <a:solidFill>
              <a:schemeClr val="tx1"/>
            </a:solidFill>
            <a:round/>
            <a:headEnd type="arrow" w="med" len="med"/>
            <a:tailEnd type="arrow" w="med" len="med"/>
          </a:ln>
        </p:spPr>
        <p:txBody>
          <a:bodyPr/>
          <a:lstStyle/>
          <a:p>
            <a:endParaRPr lang="it-IT"/>
          </a:p>
        </p:txBody>
      </p:sp>
      <p:sp>
        <p:nvSpPr>
          <p:cNvPr id="12310" name="Text Box 16"/>
          <p:cNvSpPr txBox="1">
            <a:spLocks noChangeArrowheads="1"/>
          </p:cNvSpPr>
          <p:nvPr/>
        </p:nvSpPr>
        <p:spPr bwMode="auto">
          <a:xfrm>
            <a:off x="866775" y="4219575"/>
            <a:ext cx="542925" cy="366713"/>
          </a:xfrm>
          <a:prstGeom prst="rect">
            <a:avLst/>
          </a:prstGeom>
          <a:noFill/>
          <a:ln w="9525">
            <a:noFill/>
            <a:miter lim="800000"/>
            <a:headEnd/>
            <a:tailEnd/>
          </a:ln>
        </p:spPr>
        <p:txBody>
          <a:bodyPr>
            <a:spAutoFit/>
          </a:bodyPr>
          <a:lstStyle/>
          <a:p>
            <a:pPr>
              <a:spcBef>
                <a:spcPct val="50000"/>
              </a:spcBef>
            </a:pPr>
            <a:r>
              <a:rPr lang="en-US"/>
              <a:t>d</a:t>
            </a:r>
            <a:r>
              <a:rPr lang="en-US" baseline="-25000"/>
              <a:t>g</a:t>
            </a:r>
            <a:endParaRPr lang="en-US"/>
          </a:p>
        </p:txBody>
      </p:sp>
      <p:sp>
        <p:nvSpPr>
          <p:cNvPr id="12311" name="Line 17"/>
          <p:cNvSpPr>
            <a:spLocks noChangeShapeType="1"/>
          </p:cNvSpPr>
          <p:nvPr/>
        </p:nvSpPr>
        <p:spPr bwMode="auto">
          <a:xfrm>
            <a:off x="1485900" y="4486275"/>
            <a:ext cx="4010025" cy="0"/>
          </a:xfrm>
          <a:prstGeom prst="line">
            <a:avLst/>
          </a:prstGeom>
          <a:noFill/>
          <a:ln w="9525">
            <a:solidFill>
              <a:schemeClr val="tx1"/>
            </a:solidFill>
            <a:round/>
            <a:headEnd/>
            <a:tailEnd type="arrow" w="med" len="med"/>
          </a:ln>
        </p:spPr>
        <p:txBody>
          <a:bodyPr/>
          <a:lstStyle/>
          <a:p>
            <a:endParaRPr lang="it-IT"/>
          </a:p>
        </p:txBody>
      </p:sp>
      <p:sp>
        <p:nvSpPr>
          <p:cNvPr id="12312" name="Line 18"/>
          <p:cNvSpPr>
            <a:spLocks noChangeShapeType="1"/>
          </p:cNvSpPr>
          <p:nvPr/>
        </p:nvSpPr>
        <p:spPr bwMode="auto">
          <a:xfrm>
            <a:off x="4391025" y="4257675"/>
            <a:ext cx="47625" cy="228600"/>
          </a:xfrm>
          <a:prstGeom prst="line">
            <a:avLst/>
          </a:prstGeom>
          <a:noFill/>
          <a:ln w="9525">
            <a:solidFill>
              <a:schemeClr val="tx1"/>
            </a:solidFill>
            <a:round/>
            <a:headEnd/>
            <a:tailEnd/>
          </a:ln>
        </p:spPr>
        <p:txBody>
          <a:bodyPr/>
          <a:lstStyle/>
          <a:p>
            <a:endParaRPr lang="it-IT"/>
          </a:p>
        </p:txBody>
      </p:sp>
      <p:sp>
        <p:nvSpPr>
          <p:cNvPr id="12313" name="Text Box 19"/>
          <p:cNvSpPr txBox="1">
            <a:spLocks noChangeArrowheads="1"/>
          </p:cNvSpPr>
          <p:nvPr/>
        </p:nvSpPr>
        <p:spPr bwMode="auto">
          <a:xfrm>
            <a:off x="4467225" y="4171950"/>
            <a:ext cx="457200" cy="366713"/>
          </a:xfrm>
          <a:prstGeom prst="rect">
            <a:avLst/>
          </a:prstGeom>
          <a:noFill/>
          <a:ln w="9525">
            <a:noFill/>
            <a:miter lim="800000"/>
            <a:headEnd/>
            <a:tailEnd/>
          </a:ln>
        </p:spPr>
        <p:txBody>
          <a:bodyPr>
            <a:spAutoFit/>
          </a:bodyPr>
          <a:lstStyle/>
          <a:p>
            <a:pPr>
              <a:spcBef>
                <a:spcPct val="50000"/>
              </a:spcBef>
            </a:pPr>
            <a:r>
              <a:rPr lang="el-GR">
                <a:cs typeface="Arial" charset="0"/>
              </a:rPr>
              <a:t>α</a:t>
            </a:r>
          </a:p>
        </p:txBody>
      </p:sp>
      <p:graphicFrame>
        <p:nvGraphicFramePr>
          <p:cNvPr id="12291" name="Object 3"/>
          <p:cNvGraphicFramePr>
            <a:graphicFrameLocks noChangeAspect="1"/>
          </p:cNvGraphicFramePr>
          <p:nvPr/>
        </p:nvGraphicFramePr>
        <p:xfrm>
          <a:off x="7842250" y="3559175"/>
          <a:ext cx="928688" cy="625475"/>
        </p:xfrm>
        <a:graphic>
          <a:graphicData uri="http://schemas.openxmlformats.org/presentationml/2006/ole">
            <p:oleObj spid="_x0000_s222211" name="Equation" r:id="rId6" imgW="660240" imgH="444240" progId="Equation.DSMT4">
              <p:embed/>
            </p:oleObj>
          </a:graphicData>
        </a:graphic>
      </p:graphicFrame>
      <p:sp>
        <p:nvSpPr>
          <p:cNvPr id="12314" name="Text Box 21"/>
          <p:cNvSpPr txBox="1">
            <a:spLocks noChangeArrowheads="1"/>
          </p:cNvSpPr>
          <p:nvPr/>
        </p:nvSpPr>
        <p:spPr bwMode="auto">
          <a:xfrm>
            <a:off x="3562350" y="4486275"/>
            <a:ext cx="457200" cy="366713"/>
          </a:xfrm>
          <a:prstGeom prst="rect">
            <a:avLst/>
          </a:prstGeom>
          <a:noFill/>
          <a:ln w="9525">
            <a:noFill/>
            <a:miter lim="800000"/>
            <a:headEnd/>
            <a:tailEnd/>
          </a:ln>
        </p:spPr>
        <p:txBody>
          <a:bodyPr>
            <a:spAutoFit/>
          </a:bodyPr>
          <a:lstStyle/>
          <a:p>
            <a:pPr>
              <a:spcBef>
                <a:spcPct val="50000"/>
              </a:spcBef>
            </a:pPr>
            <a:r>
              <a:rPr lang="en-US"/>
              <a:t>L</a:t>
            </a:r>
          </a:p>
        </p:txBody>
      </p:sp>
      <p:graphicFrame>
        <p:nvGraphicFramePr>
          <p:cNvPr id="12292" name="Object 4"/>
          <p:cNvGraphicFramePr>
            <a:graphicFrameLocks noChangeAspect="1"/>
          </p:cNvGraphicFramePr>
          <p:nvPr/>
        </p:nvGraphicFramePr>
        <p:xfrm>
          <a:off x="5999163" y="4341813"/>
          <a:ext cx="1404937" cy="757237"/>
        </p:xfrm>
        <a:graphic>
          <a:graphicData uri="http://schemas.openxmlformats.org/presentationml/2006/ole">
            <p:oleObj spid="_x0000_s222212" name="Equation" r:id="rId7" imgW="825480" imgH="444240" progId="Equation.DSMT4">
              <p:embed/>
            </p:oleObj>
          </a:graphicData>
        </a:graphic>
      </p:graphicFrame>
      <p:graphicFrame>
        <p:nvGraphicFramePr>
          <p:cNvPr id="12293" name="Object 5"/>
          <p:cNvGraphicFramePr>
            <a:graphicFrameLocks noChangeAspect="1"/>
          </p:cNvGraphicFramePr>
          <p:nvPr/>
        </p:nvGraphicFramePr>
        <p:xfrm>
          <a:off x="7691438" y="4384675"/>
          <a:ext cx="1071562" cy="654050"/>
        </p:xfrm>
        <a:graphic>
          <a:graphicData uri="http://schemas.openxmlformats.org/presentationml/2006/ole">
            <p:oleObj spid="_x0000_s222213" name="Equation" r:id="rId8" imgW="685800" imgH="419040" progId="Equation.DSMT4">
              <p:embed/>
            </p:oleObj>
          </a:graphicData>
        </a:graphic>
      </p:graphicFrame>
      <p:graphicFrame>
        <p:nvGraphicFramePr>
          <p:cNvPr id="12294" name="Object 6"/>
          <p:cNvGraphicFramePr>
            <a:graphicFrameLocks noChangeAspect="1"/>
          </p:cNvGraphicFramePr>
          <p:nvPr/>
        </p:nvGraphicFramePr>
        <p:xfrm>
          <a:off x="6619875" y="5159375"/>
          <a:ext cx="1190625" cy="396875"/>
        </p:xfrm>
        <a:graphic>
          <a:graphicData uri="http://schemas.openxmlformats.org/presentationml/2006/ole">
            <p:oleObj spid="_x0000_s222214" name="Equation" r:id="rId9" imgW="761760" imgH="253800" progId="Equation.DSMT4">
              <p:embed/>
            </p:oleObj>
          </a:graphicData>
        </a:graphic>
      </p:graphicFrame>
      <p:graphicFrame>
        <p:nvGraphicFramePr>
          <p:cNvPr id="12295" name="Object 7"/>
          <p:cNvGraphicFramePr>
            <a:graphicFrameLocks noChangeAspect="1"/>
          </p:cNvGraphicFramePr>
          <p:nvPr/>
        </p:nvGraphicFramePr>
        <p:xfrm>
          <a:off x="2108200" y="5562600"/>
          <a:ext cx="2043113" cy="504825"/>
        </p:xfrm>
        <a:graphic>
          <a:graphicData uri="http://schemas.openxmlformats.org/presentationml/2006/ole">
            <p:oleObj spid="_x0000_s222215" name="Equation" r:id="rId10" imgW="1079280" imgH="266400" progId="Equation.DSMT4">
              <p:embed/>
            </p:oleObj>
          </a:graphicData>
        </a:graphic>
      </p:graphicFrame>
      <p:sp>
        <p:nvSpPr>
          <p:cNvPr id="12315" name="CasellaDiTesto 23"/>
          <p:cNvSpPr txBox="1">
            <a:spLocks noChangeArrowheads="1"/>
          </p:cNvSpPr>
          <p:nvPr/>
        </p:nvSpPr>
        <p:spPr bwMode="auto">
          <a:xfrm>
            <a:off x="3390900" y="1047750"/>
            <a:ext cx="5295900" cy="369888"/>
          </a:xfrm>
          <a:prstGeom prst="rect">
            <a:avLst/>
          </a:prstGeom>
          <a:noFill/>
          <a:ln w="9525">
            <a:noFill/>
            <a:miter lim="800000"/>
            <a:headEnd/>
            <a:tailEnd/>
          </a:ln>
        </p:spPr>
        <p:txBody>
          <a:bodyPr>
            <a:spAutoFit/>
          </a:bodyPr>
          <a:lstStyle/>
          <a:p>
            <a:r>
              <a:rPr lang="it-IT"/>
              <a:t>De Broglie wavelength of a 500 m/s H atom:</a:t>
            </a:r>
          </a:p>
        </p:txBody>
      </p:sp>
      <p:graphicFrame>
        <p:nvGraphicFramePr>
          <p:cNvPr id="12296" name="Object 24"/>
          <p:cNvGraphicFramePr>
            <a:graphicFrameLocks noChangeAspect="1"/>
          </p:cNvGraphicFramePr>
          <p:nvPr/>
        </p:nvGraphicFramePr>
        <p:xfrm>
          <a:off x="3476625" y="1565275"/>
          <a:ext cx="3810000" cy="584200"/>
        </p:xfrm>
        <a:graphic>
          <a:graphicData uri="http://schemas.openxmlformats.org/presentationml/2006/ole">
            <p:oleObj spid="_x0000_s222216" name="Equazione" r:id="rId11" imgW="3809880" imgH="583920" progId="Equation.3">
              <p:embed/>
            </p:oleObj>
          </a:graphicData>
        </a:graphic>
      </p:graphicFrame>
      <p:graphicFrame>
        <p:nvGraphicFramePr>
          <p:cNvPr id="12297" name="Object 26"/>
          <p:cNvGraphicFramePr>
            <a:graphicFrameLocks noChangeAspect="1"/>
          </p:cNvGraphicFramePr>
          <p:nvPr/>
        </p:nvGraphicFramePr>
        <p:xfrm>
          <a:off x="3476625" y="2390775"/>
          <a:ext cx="3194050" cy="311150"/>
        </p:xfrm>
        <a:graphic>
          <a:graphicData uri="http://schemas.openxmlformats.org/presentationml/2006/ole">
            <p:oleObj spid="_x0000_s222217" name="Equazione" r:id="rId12" imgW="2476440" imgH="241200" progId="Equation.3">
              <p:embed/>
            </p:oleObj>
          </a:graphicData>
        </a:graphic>
      </p:graphicFrame>
      <p:sp>
        <p:nvSpPr>
          <p:cNvPr id="12316" name="Segnaposto data 27"/>
          <p:cNvSpPr>
            <a:spLocks noGrp="1"/>
          </p:cNvSpPr>
          <p:nvPr>
            <p:ph type="dt" sz="quarter" idx="10"/>
          </p:nvPr>
        </p:nvSpPr>
        <p:spPr>
          <a:noFill/>
        </p:spPr>
        <p:txBody>
          <a:bodyPr/>
          <a:lstStyle/>
          <a:p>
            <a:fld id="{4DF519DB-0F45-4339-93CA-0F6A3B3D0C64}" type="datetime1">
              <a:rPr lang="en-US"/>
              <a:pPr/>
              <a:t>10/3/2012</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data 3"/>
          <p:cNvSpPr>
            <a:spLocks noGrp="1"/>
          </p:cNvSpPr>
          <p:nvPr>
            <p:ph type="dt" sz="quarter" idx="10"/>
          </p:nvPr>
        </p:nvSpPr>
        <p:spPr>
          <a:noFill/>
        </p:spPr>
        <p:txBody>
          <a:bodyPr/>
          <a:lstStyle/>
          <a:p>
            <a:fld id="{408FB7F9-7E24-4EF5-99CC-4F2CC58FCD49}" type="datetime1">
              <a:rPr lang="en-US"/>
              <a:pPr/>
              <a:t>10/3/2012</a:t>
            </a:fld>
            <a:endParaRPr lang="it-IT"/>
          </a:p>
        </p:txBody>
      </p:sp>
      <p:sp>
        <p:nvSpPr>
          <p:cNvPr id="40963" name="Segnaposto piè di pagina 4"/>
          <p:cNvSpPr>
            <a:spLocks noGrp="1"/>
          </p:cNvSpPr>
          <p:nvPr>
            <p:ph type="ftr" sz="quarter" idx="11"/>
          </p:nvPr>
        </p:nvSpPr>
        <p:spPr>
          <a:noFill/>
        </p:spPr>
        <p:txBody>
          <a:bodyPr/>
          <a:lstStyle/>
          <a:p>
            <a:r>
              <a:rPr lang="en-US"/>
              <a:t>5th Meeting on CPT and Lorentz Symmetry - Bloomington 2010</a:t>
            </a:r>
            <a:endParaRPr lang="it-IT"/>
          </a:p>
        </p:txBody>
      </p:sp>
      <p:grpSp>
        <p:nvGrpSpPr>
          <p:cNvPr id="2" name="Group 2"/>
          <p:cNvGrpSpPr>
            <a:grpSpLocks/>
          </p:cNvGrpSpPr>
          <p:nvPr/>
        </p:nvGrpSpPr>
        <p:grpSpPr bwMode="auto">
          <a:xfrm>
            <a:off x="420688" y="5761038"/>
            <a:ext cx="8326437" cy="766762"/>
            <a:chOff x="0" y="0"/>
            <a:chExt cx="7459" cy="688"/>
          </a:xfrm>
        </p:grpSpPr>
        <p:sp>
          <p:nvSpPr>
            <p:cNvPr id="41010" name="Line 3"/>
            <p:cNvSpPr>
              <a:spLocks noChangeShapeType="1"/>
            </p:cNvSpPr>
            <p:nvPr/>
          </p:nvSpPr>
          <p:spPr bwMode="auto">
            <a:xfrm>
              <a:off x="0" y="216"/>
              <a:ext cx="1632" cy="0"/>
            </a:xfrm>
            <a:prstGeom prst="line">
              <a:avLst/>
            </a:prstGeom>
            <a:noFill/>
            <a:ln w="25400">
              <a:solidFill>
                <a:srgbClr val="6A6A6A"/>
              </a:solidFill>
              <a:round/>
              <a:headEnd type="triangle" w="med" len="med"/>
              <a:tailEnd type="triangle" w="med" len="med"/>
            </a:ln>
          </p:spPr>
          <p:txBody>
            <a:bodyPr/>
            <a:lstStyle/>
            <a:p>
              <a:endParaRPr lang="it-IT"/>
            </a:p>
          </p:txBody>
        </p:sp>
        <p:sp>
          <p:nvSpPr>
            <p:cNvPr id="41011" name="Rectangle 4"/>
            <p:cNvSpPr>
              <a:spLocks/>
            </p:cNvSpPr>
            <p:nvPr/>
          </p:nvSpPr>
          <p:spPr bwMode="auto">
            <a:xfrm>
              <a:off x="659" y="0"/>
              <a:ext cx="6800" cy="688"/>
            </a:xfrm>
            <a:prstGeom prst="rect">
              <a:avLst/>
            </a:prstGeom>
            <a:noFill/>
            <a:ln w="12700">
              <a:noFill/>
              <a:miter lim="800000"/>
              <a:headEnd/>
              <a:tailEnd/>
            </a:ln>
          </p:spPr>
          <p:txBody>
            <a:bodyPr lIns="0" tIns="0" rIns="0" bIns="0"/>
            <a:lstStyle/>
            <a:p>
              <a:pPr defTabSz="642938"/>
              <a:endParaRPr lang="en-US" sz="1700" b="1">
                <a:solidFill>
                  <a:srgbClr val="640E2F"/>
                </a:solidFill>
                <a:latin typeface="Gill Sans" charset="0"/>
                <a:sym typeface="Gill Sans" charset="0"/>
              </a:endParaRPr>
            </a:p>
            <a:p>
              <a:pPr defTabSz="642938"/>
              <a:r>
                <a:rPr lang="en-US" sz="1700" b="1">
                  <a:solidFill>
                    <a:srgbClr val="640E2F"/>
                  </a:solidFill>
                  <a:latin typeface="Gill Sans" charset="0"/>
                  <a:sym typeface="Gill Sans" charset="0"/>
                </a:rPr>
                <a:t>Δ</a:t>
              </a:r>
              <a:r>
                <a:rPr lang="en-US" sz="1700" b="1" baseline="-6000">
                  <a:solidFill>
                    <a:srgbClr val="640E2F"/>
                  </a:solidFill>
                  <a:latin typeface="Gill Sans" charset="0"/>
                  <a:sym typeface="Gill Sans" charset="0"/>
                </a:rPr>
                <a:t>o</a:t>
              </a:r>
              <a:r>
                <a:rPr lang="en-US" sz="1700" b="1">
                  <a:solidFill>
                    <a:srgbClr val="640E2F"/>
                  </a:solidFill>
                  <a:latin typeface="Gill Sans" charset="0"/>
                  <a:sym typeface="Gill Sans" charset="0"/>
                </a:rPr>
                <a:t> </a:t>
              </a:r>
              <a:r>
                <a:rPr lang="en-US" sz="1300">
                  <a:solidFill>
                    <a:srgbClr val="640E2F"/>
                  </a:solidFill>
                  <a:latin typeface="Gill Sans" charset="0"/>
                  <a:sym typeface="Gill Sans" charset="0"/>
                </a:rPr>
                <a:t>(calculated experimentally)</a:t>
              </a:r>
            </a:p>
          </p:txBody>
        </p:sp>
      </p:grpSp>
      <p:sp>
        <p:nvSpPr>
          <p:cNvPr id="40965" name="Rectangle 5"/>
          <p:cNvSpPr>
            <a:spLocks/>
          </p:cNvSpPr>
          <p:nvPr/>
        </p:nvSpPr>
        <p:spPr bwMode="auto">
          <a:xfrm>
            <a:off x="2990850" y="952500"/>
            <a:ext cx="3286125" cy="1320800"/>
          </a:xfrm>
          <a:prstGeom prst="rect">
            <a:avLst/>
          </a:prstGeom>
          <a:noFill/>
          <a:ln w="12700">
            <a:noFill/>
            <a:miter lim="800000"/>
            <a:headEnd/>
            <a:tailEnd/>
          </a:ln>
        </p:spPr>
        <p:txBody>
          <a:bodyPr lIns="0" tIns="0" rIns="0" bIns="0"/>
          <a:lstStyle/>
          <a:p>
            <a:pPr defTabSz="642938"/>
            <a:r>
              <a:rPr lang="en-US" sz="1400">
                <a:solidFill>
                  <a:srgbClr val="343434"/>
                </a:solidFill>
                <a:latin typeface="Gill Sans" charset="0"/>
                <a:sym typeface="Gill Sans" charset="0"/>
              </a:rPr>
              <a:t>Suppose:</a:t>
            </a:r>
          </a:p>
          <a:p>
            <a:pPr defTabSz="642938"/>
            <a:r>
              <a:rPr lang="en-US" sz="1400">
                <a:solidFill>
                  <a:srgbClr val="343434"/>
                </a:solidFill>
                <a:latin typeface="Gill Sans" charset="0"/>
                <a:sym typeface="Gill Sans" charset="0"/>
              </a:rPr>
              <a:t>- L = 40 cm</a:t>
            </a:r>
          </a:p>
          <a:p>
            <a:pPr defTabSz="642938"/>
            <a:r>
              <a:rPr lang="en-US" sz="1400">
                <a:solidFill>
                  <a:srgbClr val="343434"/>
                </a:solidFill>
                <a:latin typeface="Gill Sans" charset="0"/>
                <a:sym typeface="Gill Sans" charset="0"/>
              </a:rPr>
              <a:t>- grating period a = 80 μm</a:t>
            </a:r>
          </a:p>
          <a:p>
            <a:pPr defTabSz="642938"/>
            <a:r>
              <a:rPr lang="en-US" sz="1400">
                <a:solidFill>
                  <a:srgbClr val="343434"/>
                </a:solidFill>
                <a:latin typeface="Gill Sans" charset="0"/>
                <a:sym typeface="Gill Sans" charset="0"/>
              </a:rPr>
              <a:t>- grating size = 20 cm (2500 slits)</a:t>
            </a:r>
          </a:p>
          <a:p>
            <a:pPr defTabSz="642938"/>
            <a:r>
              <a:rPr lang="en-US" sz="1400">
                <a:solidFill>
                  <a:srgbClr val="343434"/>
                </a:solidFill>
                <a:latin typeface="Gill Sans" charset="0"/>
                <a:sym typeface="Gill Sans" charset="0"/>
              </a:rPr>
              <a:t>- no gravity</a:t>
            </a:r>
          </a:p>
        </p:txBody>
      </p:sp>
      <p:sp>
        <p:nvSpPr>
          <p:cNvPr id="40966" name="Rectangle 6"/>
          <p:cNvSpPr>
            <a:spLocks/>
          </p:cNvSpPr>
          <p:nvPr/>
        </p:nvSpPr>
        <p:spPr bwMode="auto">
          <a:xfrm>
            <a:off x="5768975" y="393700"/>
            <a:ext cx="3244850" cy="436563"/>
          </a:xfrm>
          <a:prstGeom prst="rect">
            <a:avLst/>
          </a:prstGeom>
          <a:noFill/>
          <a:ln w="12700">
            <a:noFill/>
            <a:miter lim="800000"/>
            <a:headEnd/>
            <a:tailEnd/>
          </a:ln>
        </p:spPr>
        <p:txBody>
          <a:bodyPr wrap="none" lIns="0" tIns="0" rIns="0" bIns="0" anchor="ctr">
            <a:spAutoFit/>
          </a:bodyPr>
          <a:lstStyle/>
          <a:p>
            <a:pPr algn="r" defTabSz="642938"/>
            <a:r>
              <a:rPr lang="en-US" sz="2500">
                <a:solidFill>
                  <a:srgbClr val="4D4B96"/>
                </a:solidFill>
                <a:latin typeface="Gill Sans" charset="0"/>
                <a:sym typeface="Gill Sans" charset="0"/>
              </a:rPr>
              <a:t>M</a:t>
            </a:r>
            <a:r>
              <a:rPr lang="en-US" sz="2500">
                <a:solidFill>
                  <a:srgbClr val="4B4B4B"/>
                </a:solidFill>
                <a:latin typeface="Gill Sans" charset="0"/>
                <a:sym typeface="Gill Sans" charset="0"/>
              </a:rPr>
              <a:t> </a:t>
            </a:r>
            <a:r>
              <a:rPr lang="en-US" sz="2500">
                <a:solidFill>
                  <a:srgbClr val="3682BD"/>
                </a:solidFill>
                <a:latin typeface="Gill Sans" charset="0"/>
                <a:sym typeface="Gill Sans" charset="0"/>
              </a:rPr>
              <a:t>o</a:t>
            </a:r>
            <a:r>
              <a:rPr lang="en-US" sz="2500">
                <a:solidFill>
                  <a:srgbClr val="4B4B4B"/>
                </a:solidFill>
                <a:latin typeface="Gill Sans" charset="0"/>
                <a:sym typeface="Gill Sans" charset="0"/>
              </a:rPr>
              <a:t> </a:t>
            </a:r>
            <a:r>
              <a:rPr lang="en-US" sz="2500">
                <a:solidFill>
                  <a:srgbClr val="86AF2F"/>
                </a:solidFill>
                <a:latin typeface="Gill Sans" charset="0"/>
                <a:sym typeface="Gill Sans" charset="0"/>
              </a:rPr>
              <a:t>i</a:t>
            </a:r>
            <a:r>
              <a:rPr lang="en-US" sz="2500">
                <a:solidFill>
                  <a:srgbClr val="4B4B4B"/>
                </a:solidFill>
                <a:latin typeface="Gill Sans" charset="0"/>
                <a:sym typeface="Gill Sans" charset="0"/>
              </a:rPr>
              <a:t> </a:t>
            </a:r>
            <a:r>
              <a:rPr lang="en-US" sz="2500">
                <a:solidFill>
                  <a:srgbClr val="DFBC21"/>
                </a:solidFill>
                <a:latin typeface="Gill Sans" charset="0"/>
                <a:sym typeface="Gill Sans" charset="0"/>
              </a:rPr>
              <a:t>r</a:t>
            </a:r>
            <a:r>
              <a:rPr lang="en-US" sz="2500">
                <a:solidFill>
                  <a:srgbClr val="4B4B4B"/>
                </a:solidFill>
                <a:latin typeface="Gill Sans" charset="0"/>
                <a:sym typeface="Gill Sans" charset="0"/>
              </a:rPr>
              <a:t> </a:t>
            </a:r>
            <a:r>
              <a:rPr lang="en-US" sz="2500">
                <a:solidFill>
                  <a:srgbClr val="B52420"/>
                </a:solidFill>
                <a:latin typeface="Gill Sans" charset="0"/>
                <a:sym typeface="Gill Sans" charset="0"/>
              </a:rPr>
              <a:t>é  deflectometer</a:t>
            </a:r>
          </a:p>
        </p:txBody>
      </p:sp>
      <p:grpSp>
        <p:nvGrpSpPr>
          <p:cNvPr id="3" name="Group 7"/>
          <p:cNvGrpSpPr>
            <a:grpSpLocks/>
          </p:cNvGrpSpPr>
          <p:nvPr/>
        </p:nvGrpSpPr>
        <p:grpSpPr bwMode="auto">
          <a:xfrm>
            <a:off x="492125" y="360363"/>
            <a:ext cx="2408238" cy="2609850"/>
            <a:chOff x="0" y="0"/>
            <a:chExt cx="2158" cy="2338"/>
          </a:xfrm>
        </p:grpSpPr>
        <p:grpSp>
          <p:nvGrpSpPr>
            <p:cNvPr id="4" name="Group 8"/>
            <p:cNvGrpSpPr>
              <a:grpSpLocks/>
            </p:cNvGrpSpPr>
            <p:nvPr/>
          </p:nvGrpSpPr>
          <p:grpSpPr bwMode="auto">
            <a:xfrm>
              <a:off x="0" y="0"/>
              <a:ext cx="2158" cy="1968"/>
              <a:chOff x="0" y="0"/>
              <a:chExt cx="2158" cy="1968"/>
            </a:xfrm>
          </p:grpSpPr>
          <p:pic>
            <p:nvPicPr>
              <p:cNvPr id="41005" name="Picture 9"/>
              <p:cNvPicPr>
                <a:picLocks noChangeAspect="1" noChangeArrowheads="1"/>
              </p:cNvPicPr>
              <p:nvPr/>
            </p:nvPicPr>
            <p:blipFill>
              <a:blip r:embed="rId3" cstate="print"/>
              <a:srcRect/>
              <a:stretch>
                <a:fillRect/>
              </a:stretch>
            </p:blipFill>
            <p:spPr bwMode="auto">
              <a:xfrm>
                <a:off x="0" y="0"/>
                <a:ext cx="2158" cy="1968"/>
              </a:xfrm>
              <a:prstGeom prst="rect">
                <a:avLst/>
              </a:prstGeom>
              <a:noFill/>
              <a:ln w="12700">
                <a:noFill/>
                <a:miter lim="800000"/>
                <a:headEnd/>
                <a:tailEnd/>
              </a:ln>
            </p:spPr>
          </p:pic>
          <p:sp>
            <p:nvSpPr>
              <p:cNvPr id="41006" name="Line 10"/>
              <p:cNvSpPr>
                <a:spLocks noChangeShapeType="1"/>
              </p:cNvSpPr>
              <p:nvPr/>
            </p:nvSpPr>
            <p:spPr bwMode="auto">
              <a:xfrm>
                <a:off x="96" y="559"/>
                <a:ext cx="0" cy="1317"/>
              </a:xfrm>
              <a:prstGeom prst="line">
                <a:avLst/>
              </a:prstGeom>
              <a:noFill/>
              <a:ln w="25400">
                <a:solidFill>
                  <a:schemeClr val="tx1"/>
                </a:solidFill>
                <a:round/>
                <a:headEnd type="stealth" w="med" len="med"/>
                <a:tailEnd/>
              </a:ln>
            </p:spPr>
            <p:txBody>
              <a:bodyPr/>
              <a:lstStyle/>
              <a:p>
                <a:endParaRPr lang="it-IT"/>
              </a:p>
            </p:txBody>
          </p:sp>
          <p:sp>
            <p:nvSpPr>
              <p:cNvPr id="41007" name="Line 11"/>
              <p:cNvSpPr>
                <a:spLocks noChangeShapeType="1"/>
              </p:cNvSpPr>
              <p:nvPr/>
            </p:nvSpPr>
            <p:spPr bwMode="auto">
              <a:xfrm flipH="1">
                <a:off x="88" y="1875"/>
                <a:ext cx="1270" cy="0"/>
              </a:xfrm>
              <a:prstGeom prst="line">
                <a:avLst/>
              </a:prstGeom>
              <a:noFill/>
              <a:ln w="25400">
                <a:solidFill>
                  <a:schemeClr val="tx1"/>
                </a:solidFill>
                <a:round/>
                <a:headEnd type="stealth" w="med" len="med"/>
                <a:tailEnd/>
              </a:ln>
            </p:spPr>
            <p:txBody>
              <a:bodyPr/>
              <a:lstStyle/>
              <a:p>
                <a:endParaRPr lang="it-IT"/>
              </a:p>
            </p:txBody>
          </p:sp>
          <p:sp>
            <p:nvSpPr>
              <p:cNvPr id="41008" name="Rectangle 12"/>
              <p:cNvSpPr>
                <a:spLocks/>
              </p:cNvSpPr>
              <p:nvPr/>
            </p:nvSpPr>
            <p:spPr bwMode="auto">
              <a:xfrm>
                <a:off x="47" y="387"/>
                <a:ext cx="98" cy="178"/>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X</a:t>
                </a:r>
              </a:p>
            </p:txBody>
          </p:sp>
          <p:sp>
            <p:nvSpPr>
              <p:cNvPr id="41009" name="Rectangle 13"/>
              <p:cNvSpPr>
                <a:spLocks/>
              </p:cNvSpPr>
              <p:nvPr/>
            </p:nvSpPr>
            <p:spPr bwMode="auto">
              <a:xfrm>
                <a:off x="1378" y="1779"/>
                <a:ext cx="91" cy="178"/>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Z</a:t>
                </a:r>
              </a:p>
            </p:txBody>
          </p:sp>
        </p:grpSp>
        <p:sp>
          <p:nvSpPr>
            <p:cNvPr id="41004" name="Rectangle 14"/>
            <p:cNvSpPr>
              <a:spLocks/>
            </p:cNvSpPr>
            <p:nvPr/>
          </p:nvSpPr>
          <p:spPr bwMode="auto">
            <a:xfrm>
              <a:off x="243" y="1982"/>
              <a:ext cx="1851" cy="356"/>
            </a:xfrm>
            <a:prstGeom prst="rect">
              <a:avLst/>
            </a:prstGeom>
            <a:noFill/>
            <a:ln w="12700">
              <a:noFill/>
              <a:miter lim="800000"/>
              <a:headEnd/>
              <a:tailEnd/>
            </a:ln>
          </p:spPr>
          <p:txBody>
            <a:bodyPr wrap="none" lIns="0" tIns="0" rIns="0" bIns="0" anchor="ctr">
              <a:spAutoFit/>
            </a:bodyPr>
            <a:lstStyle/>
            <a:p>
              <a:pPr defTabSz="642938"/>
              <a:r>
                <a:rPr lang="en-US" sz="1300" i="1">
                  <a:solidFill>
                    <a:srgbClr val="4D4D4D"/>
                  </a:solidFill>
                  <a:latin typeface="Gill Sans" charset="0"/>
                  <a:sym typeface="Gill Sans" charset="0"/>
                </a:rPr>
                <a:t>Grating transparency = 30%</a:t>
              </a:r>
            </a:p>
            <a:p>
              <a:pPr defTabSz="642938"/>
              <a:r>
                <a:rPr lang="en-US" sz="1300" i="1">
                  <a:solidFill>
                    <a:srgbClr val="4D4D4D"/>
                  </a:solidFill>
                  <a:latin typeface="Gill Sans" charset="0"/>
                  <a:sym typeface="Gill Sans" charset="0"/>
                </a:rPr>
                <a:t>   (total transmission 9%)</a:t>
              </a:r>
            </a:p>
          </p:txBody>
        </p:sp>
      </p:grpSp>
      <p:grpSp>
        <p:nvGrpSpPr>
          <p:cNvPr id="5" name="Group 15"/>
          <p:cNvGrpSpPr>
            <a:grpSpLocks/>
          </p:cNvGrpSpPr>
          <p:nvPr/>
        </p:nvGrpSpPr>
        <p:grpSpPr bwMode="auto">
          <a:xfrm>
            <a:off x="3670300" y="80963"/>
            <a:ext cx="1482725" cy="320675"/>
            <a:chOff x="0" y="0"/>
            <a:chExt cx="1328" cy="288"/>
          </a:xfrm>
        </p:grpSpPr>
        <p:sp>
          <p:nvSpPr>
            <p:cNvPr id="41001" name="Rectangle 16"/>
            <p:cNvSpPr>
              <a:spLocks/>
            </p:cNvSpPr>
            <p:nvPr/>
          </p:nvSpPr>
          <p:spPr bwMode="auto">
            <a:xfrm>
              <a:off x="0" y="0"/>
              <a:ext cx="1328" cy="288"/>
            </a:xfrm>
            <a:prstGeom prst="rect">
              <a:avLst/>
            </a:prstGeom>
            <a:gradFill rotWithShape="0">
              <a:gsLst>
                <a:gs pos="0">
                  <a:srgbClr val="333333"/>
                </a:gs>
                <a:gs pos="100000">
                  <a:srgbClr val="666666"/>
                </a:gs>
              </a:gsLst>
              <a:lin ang="5400000" scaled="1"/>
            </a:gradFill>
            <a:ln w="25400">
              <a:noFill/>
              <a:miter lim="800000"/>
              <a:headEnd/>
              <a:tailEnd/>
            </a:ln>
          </p:spPr>
          <p:txBody>
            <a:bodyPr lIns="0" tIns="0" rIns="0" bIns="0"/>
            <a:lstStyle/>
            <a:p>
              <a:endParaRPr lang="it-IT"/>
            </a:p>
          </p:txBody>
        </p:sp>
        <p:sp>
          <p:nvSpPr>
            <p:cNvPr id="41002" name="Rectangle 17"/>
            <p:cNvSpPr>
              <a:spLocks/>
            </p:cNvSpPr>
            <p:nvPr/>
          </p:nvSpPr>
          <p:spPr bwMode="auto">
            <a:xfrm>
              <a:off x="12" y="24"/>
              <a:ext cx="1296" cy="232"/>
            </a:xfrm>
            <a:prstGeom prst="rect">
              <a:avLst/>
            </a:prstGeom>
            <a:noFill/>
            <a:ln w="12700">
              <a:noFill/>
              <a:miter lim="800000"/>
              <a:headEnd/>
              <a:tailEnd/>
            </a:ln>
          </p:spPr>
          <p:txBody>
            <a:bodyPr lIns="0" tIns="0" rIns="0" bIns="0" anchor="ctr"/>
            <a:lstStyle/>
            <a:p>
              <a:pPr algn="ctr" defTabSz="642938"/>
              <a:r>
                <a:rPr lang="en-US" sz="1300">
                  <a:solidFill>
                    <a:srgbClr val="FFFFFF"/>
                  </a:solidFill>
                  <a:latin typeface="Gill Sans" charset="0"/>
                  <a:sym typeface="Gill Sans" charset="0"/>
                </a:rPr>
                <a:t>moiré deflectometer</a:t>
              </a:r>
            </a:p>
          </p:txBody>
        </p:sp>
      </p:grpSp>
      <p:grpSp>
        <p:nvGrpSpPr>
          <p:cNvPr id="6" name="Group 18"/>
          <p:cNvGrpSpPr>
            <a:grpSpLocks/>
          </p:cNvGrpSpPr>
          <p:nvPr/>
        </p:nvGrpSpPr>
        <p:grpSpPr bwMode="auto">
          <a:xfrm>
            <a:off x="30163" y="3051175"/>
            <a:ext cx="6022975" cy="3144838"/>
            <a:chOff x="27" y="0"/>
            <a:chExt cx="5396" cy="2817"/>
          </a:xfrm>
        </p:grpSpPr>
        <p:pic>
          <p:nvPicPr>
            <p:cNvPr id="40989" name="Picture 19"/>
            <p:cNvPicPr>
              <a:picLocks noChangeAspect="1" noChangeArrowheads="1"/>
            </p:cNvPicPr>
            <p:nvPr/>
          </p:nvPicPr>
          <p:blipFill>
            <a:blip r:embed="rId4" cstate="print"/>
            <a:srcRect/>
            <a:stretch>
              <a:fillRect/>
            </a:stretch>
          </p:blipFill>
          <p:spPr bwMode="auto">
            <a:xfrm>
              <a:off x="295" y="396"/>
              <a:ext cx="3200" cy="2076"/>
            </a:xfrm>
            <a:prstGeom prst="rect">
              <a:avLst/>
            </a:prstGeom>
            <a:noFill/>
            <a:ln w="12700">
              <a:noFill/>
              <a:miter lim="800000"/>
              <a:headEnd/>
              <a:tailEnd/>
            </a:ln>
          </p:spPr>
        </p:pic>
        <p:sp>
          <p:nvSpPr>
            <p:cNvPr id="40990" name="AutoShape 20"/>
            <p:cNvSpPr>
              <a:spLocks/>
            </p:cNvSpPr>
            <p:nvPr/>
          </p:nvSpPr>
          <p:spPr bwMode="auto">
            <a:xfrm rot="8995886">
              <a:off x="3399" y="740"/>
              <a:ext cx="2024" cy="368"/>
            </a:xfrm>
            <a:prstGeom prst="rightArrow">
              <a:avLst>
                <a:gd name="adj1" fmla="val 36759"/>
                <a:gd name="adj2" fmla="val 55153"/>
              </a:avLst>
            </a:prstGeom>
            <a:solidFill>
              <a:srgbClr val="808000"/>
            </a:solidFill>
            <a:ln w="25400">
              <a:solidFill>
                <a:srgbClr val="FFFFFF"/>
              </a:solidFill>
              <a:miter lim="800000"/>
              <a:headEnd/>
              <a:tailEnd/>
            </a:ln>
          </p:spPr>
          <p:txBody>
            <a:bodyPr lIns="0" tIns="0" rIns="0" bIns="0"/>
            <a:lstStyle/>
            <a:p>
              <a:endParaRPr lang="it-IT"/>
            </a:p>
          </p:txBody>
        </p:sp>
        <p:sp>
          <p:nvSpPr>
            <p:cNvPr id="40991" name="Rectangle 21"/>
            <p:cNvSpPr>
              <a:spLocks/>
            </p:cNvSpPr>
            <p:nvPr/>
          </p:nvSpPr>
          <p:spPr bwMode="auto">
            <a:xfrm>
              <a:off x="544" y="0"/>
              <a:ext cx="2720" cy="392"/>
            </a:xfrm>
            <a:prstGeom prst="rect">
              <a:avLst/>
            </a:prstGeom>
            <a:noFill/>
            <a:ln w="12700">
              <a:noFill/>
              <a:miter lim="800000"/>
              <a:headEnd/>
              <a:tailEnd/>
            </a:ln>
          </p:spPr>
          <p:txBody>
            <a:bodyPr lIns="0" tIns="0" rIns="0" bIns="0"/>
            <a:lstStyle/>
            <a:p>
              <a:pPr algn="ctr" defTabSz="642938"/>
              <a:r>
                <a:rPr lang="en-US" sz="1300" i="1">
                  <a:latin typeface="Gill Sans" charset="0"/>
                  <a:sym typeface="Gill Sans" charset="0"/>
                </a:rPr>
                <a:t>annihilation hit position on the final detector</a:t>
              </a:r>
            </a:p>
            <a:p>
              <a:pPr algn="ctr" defTabSz="642938"/>
              <a:r>
                <a:rPr lang="en-US" sz="1300" i="1">
                  <a:latin typeface="Gill Sans" charset="0"/>
                  <a:sym typeface="Gill Sans" charset="0"/>
                </a:rPr>
                <a:t>(in x/a units, modulo grating period </a:t>
              </a:r>
              <a:r>
                <a:rPr lang="en-US" sz="1300" b="1" i="1">
                  <a:latin typeface="Gill Sans" charset="0"/>
                  <a:sym typeface="Gill Sans" charset="0"/>
                </a:rPr>
                <a:t>a</a:t>
              </a:r>
              <a:r>
                <a:rPr lang="en-US" sz="1300" i="1">
                  <a:latin typeface="Gill Sans" charset="0"/>
                  <a:sym typeface="Gill Sans" charset="0"/>
                </a:rPr>
                <a:t>)</a:t>
              </a:r>
            </a:p>
          </p:txBody>
        </p:sp>
        <p:sp>
          <p:nvSpPr>
            <p:cNvPr id="40992" name="Rectangle 22"/>
            <p:cNvSpPr>
              <a:spLocks/>
            </p:cNvSpPr>
            <p:nvPr/>
          </p:nvSpPr>
          <p:spPr bwMode="auto">
            <a:xfrm>
              <a:off x="331" y="2462"/>
              <a:ext cx="3217" cy="355"/>
            </a:xfrm>
            <a:prstGeom prst="rect">
              <a:avLst/>
            </a:prstGeom>
            <a:noFill/>
            <a:ln w="12700">
              <a:noFill/>
              <a:miter lim="800000"/>
              <a:headEnd/>
              <a:tailEnd/>
            </a:ln>
          </p:spPr>
          <p:txBody>
            <a:bodyPr wrap="none" lIns="0" tIns="0" rIns="0" bIns="0" anchor="ctr">
              <a:spAutoFit/>
            </a:bodyPr>
            <a:lstStyle/>
            <a:p>
              <a:pPr algn="r" defTabSz="642938"/>
              <a:r>
                <a:rPr lang="en-US" sz="1300" b="1" i="1">
                  <a:latin typeface="Gill Sans" charset="0"/>
                  <a:sym typeface="Gill Sans" charset="0"/>
                </a:rPr>
                <a:t>0              0.25             0.5              0.75             1 </a:t>
              </a:r>
              <a:br>
                <a:rPr lang="en-US" sz="1300" b="1" i="1">
                  <a:latin typeface="Gill Sans" charset="0"/>
                  <a:sym typeface="Gill Sans" charset="0"/>
                </a:rPr>
              </a:br>
              <a:r>
                <a:rPr lang="en-US" sz="1300" b="1" i="1">
                  <a:latin typeface="Gill Sans" charset="0"/>
                  <a:sym typeface="Gill Sans" charset="0"/>
                </a:rPr>
                <a:t>x/a</a:t>
              </a:r>
            </a:p>
          </p:txBody>
        </p:sp>
        <p:sp>
          <p:nvSpPr>
            <p:cNvPr id="40993" name="Rectangle 23"/>
            <p:cNvSpPr>
              <a:spLocks/>
            </p:cNvSpPr>
            <p:nvPr/>
          </p:nvSpPr>
          <p:spPr bwMode="auto">
            <a:xfrm rot="-5400000">
              <a:off x="-327" y="752"/>
              <a:ext cx="885" cy="178"/>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sp>
          <p:nvSpPr>
            <p:cNvPr id="40994" name="Line 24"/>
            <p:cNvSpPr>
              <a:spLocks noChangeShapeType="1"/>
            </p:cNvSpPr>
            <p:nvPr/>
          </p:nvSpPr>
          <p:spPr bwMode="auto">
            <a:xfrm rot="10800000" flipH="1">
              <a:off x="1897" y="1756"/>
              <a:ext cx="0" cy="680"/>
            </a:xfrm>
            <a:prstGeom prst="line">
              <a:avLst/>
            </a:prstGeom>
            <a:noFill/>
            <a:ln w="38100">
              <a:solidFill>
                <a:srgbClr val="A40800"/>
              </a:solidFill>
              <a:round/>
              <a:headEnd type="stealth" w="med" len="med"/>
              <a:tailEnd/>
            </a:ln>
          </p:spPr>
          <p:txBody>
            <a:bodyPr/>
            <a:lstStyle/>
            <a:p>
              <a:endParaRPr lang="it-IT"/>
            </a:p>
          </p:txBody>
        </p:sp>
        <p:sp>
          <p:nvSpPr>
            <p:cNvPr id="40995" name="Rectangle 25"/>
            <p:cNvSpPr>
              <a:spLocks/>
            </p:cNvSpPr>
            <p:nvPr/>
          </p:nvSpPr>
          <p:spPr bwMode="auto">
            <a:xfrm>
              <a:off x="441" y="1215"/>
              <a:ext cx="181" cy="17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slit</a:t>
              </a:r>
            </a:p>
          </p:txBody>
        </p:sp>
        <p:sp>
          <p:nvSpPr>
            <p:cNvPr id="40996" name="Line 26"/>
            <p:cNvSpPr>
              <a:spLocks noChangeShapeType="1"/>
            </p:cNvSpPr>
            <p:nvPr/>
          </p:nvSpPr>
          <p:spPr bwMode="auto">
            <a:xfrm>
              <a:off x="319" y="1427"/>
              <a:ext cx="864" cy="9"/>
            </a:xfrm>
            <a:prstGeom prst="line">
              <a:avLst/>
            </a:prstGeom>
            <a:noFill/>
            <a:ln w="38100">
              <a:solidFill>
                <a:srgbClr val="FFFFFF"/>
              </a:solidFill>
              <a:round/>
              <a:headEnd/>
              <a:tailEnd/>
            </a:ln>
          </p:spPr>
          <p:txBody>
            <a:bodyPr/>
            <a:lstStyle/>
            <a:p>
              <a:endParaRPr lang="it-IT"/>
            </a:p>
          </p:txBody>
        </p:sp>
        <p:sp>
          <p:nvSpPr>
            <p:cNvPr id="40997" name="Rectangle 27"/>
            <p:cNvSpPr>
              <a:spLocks/>
            </p:cNvSpPr>
            <p:nvPr/>
          </p:nvSpPr>
          <p:spPr bwMode="auto">
            <a:xfrm>
              <a:off x="3160" y="1215"/>
              <a:ext cx="181" cy="17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slit</a:t>
              </a:r>
            </a:p>
          </p:txBody>
        </p:sp>
        <p:sp>
          <p:nvSpPr>
            <p:cNvPr id="40998" name="Rectangle 28"/>
            <p:cNvSpPr>
              <a:spLocks/>
            </p:cNvSpPr>
            <p:nvPr/>
          </p:nvSpPr>
          <p:spPr bwMode="auto">
            <a:xfrm>
              <a:off x="1747" y="1215"/>
              <a:ext cx="304" cy="17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solid</a:t>
              </a:r>
            </a:p>
          </p:txBody>
        </p:sp>
        <p:sp>
          <p:nvSpPr>
            <p:cNvPr id="40999" name="Line 29"/>
            <p:cNvSpPr>
              <a:spLocks noChangeShapeType="1"/>
            </p:cNvSpPr>
            <p:nvPr/>
          </p:nvSpPr>
          <p:spPr bwMode="auto">
            <a:xfrm>
              <a:off x="2623" y="1435"/>
              <a:ext cx="864" cy="9"/>
            </a:xfrm>
            <a:prstGeom prst="line">
              <a:avLst/>
            </a:prstGeom>
            <a:noFill/>
            <a:ln w="38100">
              <a:solidFill>
                <a:srgbClr val="FFFFFF"/>
              </a:solidFill>
              <a:round/>
              <a:headEnd/>
              <a:tailEnd/>
            </a:ln>
          </p:spPr>
          <p:txBody>
            <a:bodyPr/>
            <a:lstStyle/>
            <a:p>
              <a:endParaRPr lang="it-IT"/>
            </a:p>
          </p:txBody>
        </p:sp>
        <p:sp>
          <p:nvSpPr>
            <p:cNvPr id="41000" name="Line 30"/>
            <p:cNvSpPr>
              <a:spLocks noChangeShapeType="1"/>
            </p:cNvSpPr>
            <p:nvPr/>
          </p:nvSpPr>
          <p:spPr bwMode="auto">
            <a:xfrm>
              <a:off x="703" y="1436"/>
              <a:ext cx="2344" cy="0"/>
            </a:xfrm>
            <a:prstGeom prst="line">
              <a:avLst/>
            </a:prstGeom>
            <a:noFill/>
            <a:ln w="38100">
              <a:solidFill>
                <a:srgbClr val="800000"/>
              </a:solidFill>
              <a:round/>
              <a:headEnd/>
              <a:tailEnd/>
            </a:ln>
          </p:spPr>
          <p:txBody>
            <a:bodyPr/>
            <a:lstStyle/>
            <a:p>
              <a:endParaRPr lang="it-IT"/>
            </a:p>
          </p:txBody>
        </p:sp>
      </p:grpSp>
      <p:sp>
        <p:nvSpPr>
          <p:cNvPr id="40970" name="Rectangle 32"/>
          <p:cNvSpPr>
            <a:spLocks/>
          </p:cNvSpPr>
          <p:nvPr/>
        </p:nvSpPr>
        <p:spPr bwMode="auto">
          <a:xfrm>
            <a:off x="5867400" y="5783263"/>
            <a:ext cx="987425" cy="198437"/>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grpSp>
        <p:nvGrpSpPr>
          <p:cNvPr id="7" name="Group 33"/>
          <p:cNvGrpSpPr>
            <a:grpSpLocks/>
          </p:cNvGrpSpPr>
          <p:nvPr/>
        </p:nvGrpSpPr>
        <p:grpSpPr bwMode="auto">
          <a:xfrm>
            <a:off x="5572125" y="836613"/>
            <a:ext cx="3436938" cy="4978400"/>
            <a:chOff x="0" y="0"/>
            <a:chExt cx="3079" cy="4460"/>
          </a:xfrm>
        </p:grpSpPr>
        <p:sp>
          <p:nvSpPr>
            <p:cNvPr id="40974" name="Rectangle 34"/>
            <p:cNvSpPr>
              <a:spLocks/>
            </p:cNvSpPr>
            <p:nvPr/>
          </p:nvSpPr>
          <p:spPr bwMode="auto">
            <a:xfrm>
              <a:off x="2799" y="3348"/>
              <a:ext cx="280" cy="504"/>
            </a:xfrm>
            <a:prstGeom prst="rect">
              <a:avLst/>
            </a:prstGeom>
            <a:noFill/>
            <a:ln w="12700">
              <a:noFill/>
              <a:miter lim="800000"/>
              <a:headEnd/>
              <a:tailEnd/>
            </a:ln>
          </p:spPr>
          <p:txBody>
            <a:bodyPr lIns="0" tIns="0" rIns="0" bIns="0" anchor="ctr"/>
            <a:lstStyle/>
            <a:p>
              <a:pPr algn="ctr" defTabSz="642938"/>
              <a:r>
                <a:rPr lang="en-US" sz="3400">
                  <a:latin typeface="Arial Narrow" pitchFamily="34" charset="0"/>
                  <a:sym typeface="Arial Narrow" pitchFamily="34" charset="0"/>
                </a:rPr>
                <a:t>]</a:t>
              </a:r>
              <a:r>
                <a:rPr lang="en-US" sz="1700">
                  <a:latin typeface="Arial Narrow" pitchFamily="34" charset="0"/>
                  <a:sym typeface="Arial Narrow" pitchFamily="34" charset="0"/>
                </a:rPr>
                <a:t>a</a:t>
              </a:r>
            </a:p>
          </p:txBody>
        </p:sp>
        <p:sp>
          <p:nvSpPr>
            <p:cNvPr id="40975" name="Rectangle 35"/>
            <p:cNvSpPr>
              <a:spLocks/>
            </p:cNvSpPr>
            <p:nvPr/>
          </p:nvSpPr>
          <p:spPr bwMode="auto">
            <a:xfrm rot="-5400000">
              <a:off x="692" y="2166"/>
              <a:ext cx="3837" cy="356"/>
            </a:xfrm>
            <a:prstGeom prst="rect">
              <a:avLst/>
            </a:prstGeom>
            <a:noFill/>
            <a:ln w="12700">
              <a:noFill/>
              <a:miter lim="800000"/>
              <a:headEnd/>
              <a:tailEnd/>
            </a:ln>
          </p:spPr>
          <p:txBody>
            <a:bodyPr wrap="none" lIns="0" tIns="0" rIns="0" bIns="0" anchor="ctr">
              <a:spAutoFit/>
            </a:bodyPr>
            <a:lstStyle/>
            <a:p>
              <a:pPr algn="r" defTabSz="642938"/>
              <a:r>
                <a:rPr lang="en-US" sz="1300" b="1">
                  <a:latin typeface="Gill Sans" charset="0"/>
                  <a:sym typeface="Gill Sans" charset="0"/>
                </a:rPr>
                <a:t>-5     -4      -3      -2      -1      0       1        2       3       4       5</a:t>
              </a:r>
              <a:br>
                <a:rPr lang="en-US" sz="1300" b="1">
                  <a:latin typeface="Gill Sans" charset="0"/>
                  <a:sym typeface="Gill Sans" charset="0"/>
                </a:rPr>
              </a:br>
              <a:r>
                <a:rPr lang="en-US" sz="1300" b="1">
                  <a:latin typeface="Gill Sans" charset="0"/>
                  <a:sym typeface="Gill Sans" charset="0"/>
                </a:rPr>
                <a:t>(x/a)</a:t>
              </a:r>
            </a:p>
          </p:txBody>
        </p:sp>
        <p:pic>
          <p:nvPicPr>
            <p:cNvPr id="40976" name="Picture 36"/>
            <p:cNvPicPr>
              <a:picLocks noChangeAspect="1" noChangeArrowheads="1"/>
            </p:cNvPicPr>
            <p:nvPr/>
          </p:nvPicPr>
          <p:blipFill>
            <a:blip r:embed="rId5" cstate="print"/>
            <a:srcRect/>
            <a:stretch>
              <a:fillRect/>
            </a:stretch>
          </p:blipFill>
          <p:spPr bwMode="auto">
            <a:xfrm>
              <a:off x="262" y="460"/>
              <a:ext cx="2184" cy="4000"/>
            </a:xfrm>
            <a:prstGeom prst="rect">
              <a:avLst/>
            </a:prstGeom>
            <a:noFill/>
            <a:ln w="12700">
              <a:noFill/>
              <a:miter lim="800000"/>
              <a:headEnd/>
              <a:tailEnd/>
            </a:ln>
          </p:spPr>
        </p:pic>
        <p:sp>
          <p:nvSpPr>
            <p:cNvPr id="40977" name="Rectangle 37"/>
            <p:cNvSpPr>
              <a:spLocks/>
            </p:cNvSpPr>
            <p:nvPr/>
          </p:nvSpPr>
          <p:spPr bwMode="auto">
            <a:xfrm>
              <a:off x="0" y="0"/>
              <a:ext cx="2720" cy="384"/>
            </a:xfrm>
            <a:prstGeom prst="rect">
              <a:avLst/>
            </a:prstGeom>
            <a:noFill/>
            <a:ln w="12700">
              <a:noFill/>
              <a:miter lim="800000"/>
              <a:headEnd/>
              <a:tailEnd/>
            </a:ln>
          </p:spPr>
          <p:txBody>
            <a:bodyPr lIns="0" tIns="0" rIns="0" bIns="0"/>
            <a:lstStyle/>
            <a:p>
              <a:pPr algn="ctr" defTabSz="642938"/>
              <a:r>
                <a:rPr lang="en-US" sz="1200" i="1">
                  <a:latin typeface="Gill Sans" charset="0"/>
                  <a:sym typeface="Gill Sans" charset="0"/>
                </a:rPr>
                <a:t>annihilation hit position on the final detector</a:t>
              </a:r>
            </a:p>
            <a:p>
              <a:pPr algn="ctr" defTabSz="642938"/>
              <a:r>
                <a:rPr lang="en-US" sz="1200" i="1">
                  <a:latin typeface="Gill Sans" charset="0"/>
                  <a:sym typeface="Gill Sans" charset="0"/>
                </a:rPr>
                <a:t>(in x/a units)</a:t>
              </a:r>
            </a:p>
          </p:txBody>
        </p:sp>
        <p:sp>
          <p:nvSpPr>
            <p:cNvPr id="40978" name="Line 38"/>
            <p:cNvSpPr>
              <a:spLocks noChangeShapeType="1"/>
            </p:cNvSpPr>
            <p:nvPr/>
          </p:nvSpPr>
          <p:spPr bwMode="auto">
            <a:xfrm rot="10800000" flipH="1">
              <a:off x="2774" y="2124"/>
              <a:ext cx="0" cy="256"/>
            </a:xfrm>
            <a:prstGeom prst="line">
              <a:avLst/>
            </a:prstGeom>
            <a:noFill/>
            <a:ln w="38100">
              <a:solidFill>
                <a:srgbClr val="800000"/>
              </a:solidFill>
              <a:round/>
              <a:headEnd/>
              <a:tailEnd/>
            </a:ln>
          </p:spPr>
          <p:txBody>
            <a:bodyPr/>
            <a:lstStyle/>
            <a:p>
              <a:endParaRPr lang="it-IT"/>
            </a:p>
          </p:txBody>
        </p:sp>
        <p:sp>
          <p:nvSpPr>
            <p:cNvPr id="40979" name="Rectangle 39"/>
            <p:cNvSpPr>
              <a:spLocks/>
            </p:cNvSpPr>
            <p:nvPr/>
          </p:nvSpPr>
          <p:spPr bwMode="auto">
            <a:xfrm rot="-5400000">
              <a:off x="2247" y="2437"/>
              <a:ext cx="1436" cy="177"/>
            </a:xfrm>
            <a:prstGeom prst="rect">
              <a:avLst/>
            </a:prstGeom>
            <a:noFill/>
            <a:ln w="12700">
              <a:noFill/>
              <a:miter lim="800000"/>
              <a:headEnd/>
              <a:tailEnd/>
            </a:ln>
          </p:spPr>
          <p:txBody>
            <a:bodyPr wrap="none" lIns="0" tIns="0" rIns="0" bIns="0" anchor="ctr">
              <a:spAutoFit/>
            </a:bodyPr>
            <a:lstStyle/>
            <a:p>
              <a:pPr algn="ctr" defTabSz="642938"/>
              <a:r>
                <a:rPr lang="en-US" sz="1300" b="1" i="1">
                  <a:solidFill>
                    <a:srgbClr val="800000"/>
                  </a:solidFill>
                  <a:latin typeface="Gill Sans" charset="0"/>
                  <a:sym typeface="Gill Sans" charset="0"/>
                </a:rPr>
                <a:t>grating slits shadow</a:t>
              </a:r>
            </a:p>
          </p:txBody>
        </p:sp>
        <p:sp>
          <p:nvSpPr>
            <p:cNvPr id="40980" name="Line 40"/>
            <p:cNvSpPr>
              <a:spLocks noChangeShapeType="1"/>
            </p:cNvSpPr>
            <p:nvPr/>
          </p:nvSpPr>
          <p:spPr bwMode="auto">
            <a:xfrm rot="10800000" flipH="1">
              <a:off x="2774" y="2516"/>
              <a:ext cx="0" cy="256"/>
            </a:xfrm>
            <a:prstGeom prst="line">
              <a:avLst/>
            </a:prstGeom>
            <a:noFill/>
            <a:ln w="38100">
              <a:solidFill>
                <a:srgbClr val="800000"/>
              </a:solidFill>
              <a:round/>
              <a:headEnd/>
              <a:tailEnd/>
            </a:ln>
          </p:spPr>
          <p:txBody>
            <a:bodyPr/>
            <a:lstStyle/>
            <a:p>
              <a:endParaRPr lang="it-IT"/>
            </a:p>
          </p:txBody>
        </p:sp>
        <p:sp>
          <p:nvSpPr>
            <p:cNvPr id="40981" name="Line 41"/>
            <p:cNvSpPr>
              <a:spLocks noChangeShapeType="1"/>
            </p:cNvSpPr>
            <p:nvPr/>
          </p:nvSpPr>
          <p:spPr bwMode="auto">
            <a:xfrm rot="10800000" flipH="1">
              <a:off x="2774" y="2916"/>
              <a:ext cx="0" cy="256"/>
            </a:xfrm>
            <a:prstGeom prst="line">
              <a:avLst/>
            </a:prstGeom>
            <a:noFill/>
            <a:ln w="38100">
              <a:solidFill>
                <a:srgbClr val="800000"/>
              </a:solidFill>
              <a:round/>
              <a:headEnd/>
              <a:tailEnd/>
            </a:ln>
          </p:spPr>
          <p:txBody>
            <a:bodyPr/>
            <a:lstStyle/>
            <a:p>
              <a:endParaRPr lang="it-IT"/>
            </a:p>
          </p:txBody>
        </p:sp>
        <p:sp>
          <p:nvSpPr>
            <p:cNvPr id="40982" name="Line 42"/>
            <p:cNvSpPr>
              <a:spLocks noChangeShapeType="1"/>
            </p:cNvSpPr>
            <p:nvPr/>
          </p:nvSpPr>
          <p:spPr bwMode="auto">
            <a:xfrm rot="10800000" flipH="1">
              <a:off x="2774" y="3316"/>
              <a:ext cx="0" cy="256"/>
            </a:xfrm>
            <a:prstGeom prst="line">
              <a:avLst/>
            </a:prstGeom>
            <a:noFill/>
            <a:ln w="38100">
              <a:solidFill>
                <a:srgbClr val="800000"/>
              </a:solidFill>
              <a:round/>
              <a:headEnd/>
              <a:tailEnd/>
            </a:ln>
          </p:spPr>
          <p:txBody>
            <a:bodyPr/>
            <a:lstStyle/>
            <a:p>
              <a:endParaRPr lang="it-IT"/>
            </a:p>
          </p:txBody>
        </p:sp>
        <p:sp>
          <p:nvSpPr>
            <p:cNvPr id="40983" name="Line 43"/>
            <p:cNvSpPr>
              <a:spLocks noChangeShapeType="1"/>
            </p:cNvSpPr>
            <p:nvPr/>
          </p:nvSpPr>
          <p:spPr bwMode="auto">
            <a:xfrm rot="10800000" flipH="1">
              <a:off x="2774" y="3692"/>
              <a:ext cx="0" cy="256"/>
            </a:xfrm>
            <a:prstGeom prst="line">
              <a:avLst/>
            </a:prstGeom>
            <a:noFill/>
            <a:ln w="38100">
              <a:solidFill>
                <a:srgbClr val="800000"/>
              </a:solidFill>
              <a:round/>
              <a:headEnd/>
              <a:tailEnd/>
            </a:ln>
          </p:spPr>
          <p:txBody>
            <a:bodyPr/>
            <a:lstStyle/>
            <a:p>
              <a:endParaRPr lang="it-IT"/>
            </a:p>
          </p:txBody>
        </p:sp>
        <p:sp>
          <p:nvSpPr>
            <p:cNvPr id="40984" name="Line 44"/>
            <p:cNvSpPr>
              <a:spLocks noChangeShapeType="1"/>
            </p:cNvSpPr>
            <p:nvPr/>
          </p:nvSpPr>
          <p:spPr bwMode="auto">
            <a:xfrm rot="10800000" flipH="1">
              <a:off x="2774" y="4108"/>
              <a:ext cx="0" cy="256"/>
            </a:xfrm>
            <a:prstGeom prst="line">
              <a:avLst/>
            </a:prstGeom>
            <a:noFill/>
            <a:ln w="38100">
              <a:solidFill>
                <a:srgbClr val="800000"/>
              </a:solidFill>
              <a:round/>
              <a:headEnd/>
              <a:tailEnd/>
            </a:ln>
          </p:spPr>
          <p:txBody>
            <a:bodyPr/>
            <a:lstStyle/>
            <a:p>
              <a:endParaRPr lang="it-IT"/>
            </a:p>
          </p:txBody>
        </p:sp>
        <p:sp>
          <p:nvSpPr>
            <p:cNvPr id="40985" name="Line 45"/>
            <p:cNvSpPr>
              <a:spLocks noChangeShapeType="1"/>
            </p:cNvSpPr>
            <p:nvPr/>
          </p:nvSpPr>
          <p:spPr bwMode="auto">
            <a:xfrm rot="10800000" flipH="1">
              <a:off x="2774" y="540"/>
              <a:ext cx="0" cy="256"/>
            </a:xfrm>
            <a:prstGeom prst="line">
              <a:avLst/>
            </a:prstGeom>
            <a:noFill/>
            <a:ln w="38100">
              <a:solidFill>
                <a:srgbClr val="800000"/>
              </a:solidFill>
              <a:round/>
              <a:headEnd/>
              <a:tailEnd/>
            </a:ln>
          </p:spPr>
          <p:txBody>
            <a:bodyPr/>
            <a:lstStyle/>
            <a:p>
              <a:endParaRPr lang="it-IT"/>
            </a:p>
          </p:txBody>
        </p:sp>
        <p:sp>
          <p:nvSpPr>
            <p:cNvPr id="40986" name="Line 46"/>
            <p:cNvSpPr>
              <a:spLocks noChangeShapeType="1"/>
            </p:cNvSpPr>
            <p:nvPr/>
          </p:nvSpPr>
          <p:spPr bwMode="auto">
            <a:xfrm rot="10800000" flipH="1">
              <a:off x="2774" y="940"/>
              <a:ext cx="0" cy="256"/>
            </a:xfrm>
            <a:prstGeom prst="line">
              <a:avLst/>
            </a:prstGeom>
            <a:noFill/>
            <a:ln w="38100">
              <a:solidFill>
                <a:srgbClr val="800000"/>
              </a:solidFill>
              <a:round/>
              <a:headEnd/>
              <a:tailEnd/>
            </a:ln>
          </p:spPr>
          <p:txBody>
            <a:bodyPr/>
            <a:lstStyle/>
            <a:p>
              <a:endParaRPr lang="it-IT"/>
            </a:p>
          </p:txBody>
        </p:sp>
        <p:sp>
          <p:nvSpPr>
            <p:cNvPr id="40987" name="Line 47"/>
            <p:cNvSpPr>
              <a:spLocks noChangeShapeType="1"/>
            </p:cNvSpPr>
            <p:nvPr/>
          </p:nvSpPr>
          <p:spPr bwMode="auto">
            <a:xfrm rot="10800000" flipH="1">
              <a:off x="2774" y="1316"/>
              <a:ext cx="0" cy="256"/>
            </a:xfrm>
            <a:prstGeom prst="line">
              <a:avLst/>
            </a:prstGeom>
            <a:noFill/>
            <a:ln w="38100">
              <a:solidFill>
                <a:srgbClr val="800000"/>
              </a:solidFill>
              <a:round/>
              <a:headEnd/>
              <a:tailEnd/>
            </a:ln>
          </p:spPr>
          <p:txBody>
            <a:bodyPr/>
            <a:lstStyle/>
            <a:p>
              <a:endParaRPr lang="it-IT"/>
            </a:p>
          </p:txBody>
        </p:sp>
        <p:sp>
          <p:nvSpPr>
            <p:cNvPr id="40988" name="Line 48"/>
            <p:cNvSpPr>
              <a:spLocks noChangeShapeType="1"/>
            </p:cNvSpPr>
            <p:nvPr/>
          </p:nvSpPr>
          <p:spPr bwMode="auto">
            <a:xfrm rot="10800000" flipH="1">
              <a:off x="2774" y="1732"/>
              <a:ext cx="0" cy="256"/>
            </a:xfrm>
            <a:prstGeom prst="line">
              <a:avLst/>
            </a:prstGeom>
            <a:noFill/>
            <a:ln w="38100">
              <a:solidFill>
                <a:srgbClr val="800000"/>
              </a:solidFill>
              <a:round/>
              <a:headEnd/>
              <a:tailEnd/>
            </a:ln>
          </p:spPr>
          <p:txBody>
            <a:bodyPr/>
            <a:lstStyle/>
            <a:p>
              <a:endParaRPr lang="it-IT"/>
            </a:p>
          </p:txBody>
        </p:sp>
      </p:grpSp>
      <p:sp>
        <p:nvSpPr>
          <p:cNvPr id="40972" name="Rectangle 49"/>
          <p:cNvSpPr>
            <a:spLocks/>
          </p:cNvSpPr>
          <p:nvPr/>
        </p:nvSpPr>
        <p:spPr bwMode="auto">
          <a:xfrm rot="-5400000">
            <a:off x="5968207" y="3218656"/>
            <a:ext cx="552450" cy="198437"/>
          </a:xfrm>
          <a:prstGeom prst="rect">
            <a:avLst/>
          </a:prstGeom>
          <a:noFill/>
          <a:ln w="12700">
            <a:noFill/>
            <a:miter lim="800000"/>
            <a:headEnd/>
            <a:tailEnd/>
          </a:ln>
        </p:spPr>
        <p:txBody>
          <a:bodyPr wrap="none" lIns="0" tIns="0" rIns="0" bIns="0" anchor="ctr">
            <a:spAutoFit/>
          </a:bodyPr>
          <a:lstStyle/>
          <a:p>
            <a:pPr algn="ctr" defTabSz="642938"/>
            <a:r>
              <a:rPr lang="en-US" sz="1300" b="1" i="1">
                <a:solidFill>
                  <a:srgbClr val="800000"/>
                </a:solidFill>
                <a:latin typeface="Gill Sans" charset="0"/>
                <a:sym typeface="Gill Sans" charset="0"/>
              </a:rPr>
              <a:t>fringes</a:t>
            </a:r>
          </a:p>
        </p:txBody>
      </p:sp>
      <p:sp>
        <p:nvSpPr>
          <p:cNvPr id="40973" name="Rectangle 51"/>
          <p:cNvSpPr>
            <a:spLocks noChangeArrowheads="1"/>
          </p:cNvSpPr>
          <p:nvPr/>
        </p:nvSpPr>
        <p:spPr bwMode="auto">
          <a:xfrm>
            <a:off x="3933825" y="4654550"/>
            <a:ext cx="2008188" cy="1158875"/>
          </a:xfrm>
          <a:prstGeom prst="rect">
            <a:avLst/>
          </a:prstGeom>
          <a:noFill/>
          <a:ln w="9525">
            <a:noFill/>
            <a:miter lim="800000"/>
            <a:headEnd/>
            <a:tailEnd/>
          </a:ln>
        </p:spPr>
        <p:txBody>
          <a:bodyPr>
            <a:spAutoFit/>
          </a:bodyPr>
          <a:lstStyle/>
          <a:p>
            <a:r>
              <a:rPr lang="en-US" sz="1000">
                <a:solidFill>
                  <a:srgbClr val="640E2F"/>
                </a:solidFill>
                <a:sym typeface="Gill Sans" charset="0"/>
              </a:rPr>
              <a:t>depends on the alignement between the gratings, and on the alignment between them and the center of the antihydrogen cloud. It is indepentend to the radial antihydrogen velocity and profile</a:t>
            </a:r>
            <a:r>
              <a:rPr lang="en-US" sz="1000">
                <a:sym typeface="Gill Sans"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asellaDiTesto 2"/>
          <p:cNvSpPr txBox="1">
            <a:spLocks noChangeArrowheads="1"/>
          </p:cNvSpPr>
          <p:nvPr/>
        </p:nvSpPr>
        <p:spPr bwMode="auto">
          <a:xfrm>
            <a:off x="457200" y="381000"/>
            <a:ext cx="8382000" cy="376238"/>
          </a:xfrm>
          <a:prstGeom prst="rect">
            <a:avLst/>
          </a:prstGeom>
          <a:solidFill>
            <a:srgbClr val="FFFF00"/>
          </a:solidFill>
          <a:ln w="9525">
            <a:solidFill>
              <a:srgbClr val="000000"/>
            </a:solidFill>
            <a:miter lim="800000"/>
            <a:headEnd/>
            <a:tailEnd/>
          </a:ln>
        </p:spPr>
        <p:txBody>
          <a:bodyPr>
            <a:spAutoFit/>
          </a:bodyPr>
          <a:lstStyle/>
          <a:p>
            <a:r>
              <a:rPr lang="it-IT" dirty="0" smtClean="0"/>
              <a:t>The first </a:t>
            </a:r>
            <a:r>
              <a:rPr lang="it-IT" dirty="0" err="1" smtClean="0"/>
              <a:t>antimatter</a:t>
            </a:r>
            <a:r>
              <a:rPr lang="it-IT" dirty="0" smtClean="0"/>
              <a:t>  </a:t>
            </a:r>
            <a:r>
              <a:rPr lang="it-IT" dirty="0" err="1" smtClean="0"/>
              <a:t>particle</a:t>
            </a:r>
            <a:r>
              <a:rPr lang="it-IT" dirty="0" smtClean="0"/>
              <a:t> </a:t>
            </a:r>
            <a:r>
              <a:rPr lang="it-IT" dirty="0" err="1" smtClean="0"/>
              <a:t>to</a:t>
            </a:r>
            <a:r>
              <a:rPr lang="it-IT" dirty="0" smtClean="0"/>
              <a:t> </a:t>
            </a:r>
            <a:r>
              <a:rPr lang="it-IT" dirty="0" err="1" smtClean="0"/>
              <a:t>be</a:t>
            </a:r>
            <a:r>
              <a:rPr lang="it-IT" dirty="0" smtClean="0"/>
              <a:t> </a:t>
            </a:r>
            <a:r>
              <a:rPr lang="it-IT" dirty="0" err="1" smtClean="0"/>
              <a:t>discovered</a:t>
            </a:r>
            <a:r>
              <a:rPr lang="it-IT" dirty="0" smtClean="0"/>
              <a:t>: the </a:t>
            </a:r>
            <a:r>
              <a:rPr lang="it-IT" dirty="0" err="1" smtClean="0"/>
              <a:t>positron</a:t>
            </a:r>
            <a:r>
              <a:rPr lang="it-IT" dirty="0" smtClean="0"/>
              <a:t> </a:t>
            </a:r>
            <a:r>
              <a:rPr lang="it-IT" dirty="0"/>
              <a:t>(</a:t>
            </a:r>
            <a:r>
              <a:rPr lang="it-IT" dirty="0" smtClean="0"/>
              <a:t>antielectron)</a:t>
            </a:r>
            <a:endParaRPr lang="it-IT" dirty="0"/>
          </a:p>
        </p:txBody>
      </p:sp>
      <p:sp>
        <p:nvSpPr>
          <p:cNvPr id="19460" name="CasellaDiTesto 4"/>
          <p:cNvSpPr txBox="1">
            <a:spLocks noChangeArrowheads="1"/>
          </p:cNvSpPr>
          <p:nvPr/>
        </p:nvSpPr>
        <p:spPr bwMode="auto">
          <a:xfrm>
            <a:off x="457200" y="1143000"/>
            <a:ext cx="5029200" cy="646331"/>
          </a:xfrm>
          <a:prstGeom prst="rect">
            <a:avLst/>
          </a:prstGeom>
          <a:solidFill>
            <a:srgbClr val="92D050"/>
          </a:solidFill>
          <a:ln w="9525">
            <a:solidFill>
              <a:schemeClr val="bg1"/>
            </a:solidFill>
            <a:miter lim="800000"/>
            <a:headEnd/>
            <a:tailEnd/>
          </a:ln>
        </p:spPr>
        <p:txBody>
          <a:bodyPr>
            <a:spAutoFit/>
          </a:bodyPr>
          <a:lstStyle/>
          <a:p>
            <a:r>
              <a:rPr lang="it-IT" dirty="0" err="1" smtClean="0"/>
              <a:t>Positrons</a:t>
            </a:r>
            <a:r>
              <a:rPr lang="it-IT" dirty="0" smtClean="0"/>
              <a:t> </a:t>
            </a:r>
            <a:r>
              <a:rPr lang="it-IT" dirty="0" err="1" smtClean="0"/>
              <a:t>discovered</a:t>
            </a:r>
            <a:r>
              <a:rPr lang="it-IT" dirty="0" smtClean="0"/>
              <a:t> in </a:t>
            </a:r>
            <a:r>
              <a:rPr lang="it-IT" dirty="0" err="1" smtClean="0"/>
              <a:t>cosmic</a:t>
            </a:r>
            <a:r>
              <a:rPr lang="it-IT" dirty="0" smtClean="0"/>
              <a:t> </a:t>
            </a:r>
            <a:r>
              <a:rPr lang="it-IT" dirty="0" err="1" smtClean="0"/>
              <a:t>rays</a:t>
            </a:r>
            <a:r>
              <a:rPr lang="it-IT" dirty="0" smtClean="0"/>
              <a:t> </a:t>
            </a:r>
            <a:r>
              <a:rPr lang="it-IT" dirty="0" err="1" smtClean="0"/>
              <a:t>interaction</a:t>
            </a:r>
            <a:r>
              <a:rPr lang="it-IT" dirty="0" smtClean="0"/>
              <a:t> in </a:t>
            </a:r>
            <a:r>
              <a:rPr lang="it-IT" dirty="0" err="1" smtClean="0"/>
              <a:t>cloud</a:t>
            </a:r>
            <a:r>
              <a:rPr lang="it-IT" dirty="0" smtClean="0"/>
              <a:t> </a:t>
            </a:r>
            <a:r>
              <a:rPr lang="it-IT" dirty="0" err="1" smtClean="0"/>
              <a:t>chamber</a:t>
            </a:r>
            <a:r>
              <a:rPr lang="it-IT" dirty="0" smtClean="0"/>
              <a:t> (Anderson, 1932)</a:t>
            </a:r>
            <a:endParaRPr lang="it-IT" dirty="0">
              <a:solidFill>
                <a:schemeClr val="bg1"/>
              </a:solidFill>
            </a:endParaRPr>
          </a:p>
        </p:txBody>
      </p:sp>
      <p:sp>
        <p:nvSpPr>
          <p:cNvPr id="19461" name="CasellaDiTesto 7"/>
          <p:cNvSpPr txBox="1">
            <a:spLocks noChangeArrowheads="1"/>
          </p:cNvSpPr>
          <p:nvPr/>
        </p:nvSpPr>
        <p:spPr bwMode="auto">
          <a:xfrm>
            <a:off x="4267200" y="4191000"/>
            <a:ext cx="4572000" cy="646331"/>
          </a:xfrm>
          <a:prstGeom prst="rect">
            <a:avLst/>
          </a:prstGeom>
          <a:solidFill>
            <a:srgbClr val="92D050"/>
          </a:solidFill>
          <a:ln w="9525">
            <a:solidFill>
              <a:srgbClr val="000000"/>
            </a:solidFill>
            <a:miter lim="800000"/>
            <a:headEnd/>
            <a:tailEnd/>
          </a:ln>
        </p:spPr>
        <p:txBody>
          <a:bodyPr>
            <a:spAutoFit/>
          </a:bodyPr>
          <a:lstStyle/>
          <a:p>
            <a:r>
              <a:rPr lang="it-IT" dirty="0" smtClean="0"/>
              <a:t>Antiparticle: </a:t>
            </a:r>
            <a:r>
              <a:rPr lang="it-IT" dirty="0" err="1" smtClean="0"/>
              <a:t>same</a:t>
            </a:r>
            <a:r>
              <a:rPr lang="it-IT" dirty="0" smtClean="0"/>
              <a:t> mass </a:t>
            </a:r>
            <a:r>
              <a:rPr lang="it-IT" dirty="0" err="1" smtClean="0"/>
              <a:t>of</a:t>
            </a:r>
            <a:r>
              <a:rPr lang="it-IT" dirty="0" smtClean="0"/>
              <a:t> the </a:t>
            </a:r>
            <a:r>
              <a:rPr lang="it-IT" dirty="0" err="1" smtClean="0"/>
              <a:t>particle</a:t>
            </a:r>
            <a:r>
              <a:rPr lang="it-IT" dirty="0" smtClean="0"/>
              <a:t> </a:t>
            </a:r>
            <a:r>
              <a:rPr lang="it-IT" dirty="0" err="1" smtClean="0"/>
              <a:t>but</a:t>
            </a:r>
            <a:r>
              <a:rPr lang="it-IT" dirty="0" smtClean="0"/>
              <a:t> </a:t>
            </a:r>
            <a:r>
              <a:rPr lang="it-IT" dirty="0" err="1" smtClean="0"/>
              <a:t>opposite</a:t>
            </a:r>
            <a:r>
              <a:rPr lang="it-IT" dirty="0" smtClean="0"/>
              <a:t> </a:t>
            </a:r>
            <a:r>
              <a:rPr lang="it-IT" dirty="0" err="1" smtClean="0"/>
              <a:t>charge</a:t>
            </a:r>
            <a:r>
              <a:rPr lang="it-IT" dirty="0" smtClean="0"/>
              <a:t> (and </a:t>
            </a:r>
            <a:r>
              <a:rPr lang="it-IT" dirty="0" err="1" smtClean="0"/>
              <a:t>magnetic</a:t>
            </a:r>
            <a:r>
              <a:rPr lang="it-IT" dirty="0" smtClean="0"/>
              <a:t> moment) </a:t>
            </a:r>
            <a:r>
              <a:rPr lang="it-IT" dirty="0" smtClean="0">
                <a:solidFill>
                  <a:schemeClr val="bg1"/>
                </a:solidFill>
              </a:rPr>
              <a:t> </a:t>
            </a:r>
            <a:endParaRPr lang="it-IT" dirty="0">
              <a:solidFill>
                <a:schemeClr val="bg1"/>
              </a:solidFill>
            </a:endParaRPr>
          </a:p>
        </p:txBody>
      </p:sp>
      <p:pic>
        <p:nvPicPr>
          <p:cNvPr id="19462" name="Picture 9" descr="C:\Users\Marco\Desktop\sv15715798.jpg"/>
          <p:cNvPicPr>
            <a:picLocks noChangeAspect="1" noChangeArrowheads="1"/>
          </p:cNvPicPr>
          <p:nvPr/>
        </p:nvPicPr>
        <p:blipFill>
          <a:blip r:embed="rId3" cstate="print"/>
          <a:srcRect/>
          <a:stretch>
            <a:fillRect/>
          </a:stretch>
        </p:blipFill>
        <p:spPr bwMode="auto">
          <a:xfrm>
            <a:off x="457200" y="3255264"/>
            <a:ext cx="3476625" cy="2981325"/>
          </a:xfrm>
          <a:prstGeom prst="rect">
            <a:avLst/>
          </a:prstGeom>
          <a:noFill/>
          <a:ln w="9525">
            <a:noFill/>
            <a:miter lim="800000"/>
            <a:headEnd/>
            <a:tailEnd/>
          </a:ln>
        </p:spPr>
      </p:pic>
      <p:sp>
        <p:nvSpPr>
          <p:cNvPr id="19463" name="CasellaDiTesto 9"/>
          <p:cNvSpPr txBox="1">
            <a:spLocks noChangeArrowheads="1"/>
          </p:cNvSpPr>
          <p:nvPr/>
        </p:nvSpPr>
        <p:spPr bwMode="auto">
          <a:xfrm>
            <a:off x="6108192" y="5263896"/>
            <a:ext cx="2667000" cy="923330"/>
          </a:xfrm>
          <a:prstGeom prst="rect">
            <a:avLst/>
          </a:prstGeom>
          <a:solidFill>
            <a:srgbClr val="FFFF00"/>
          </a:solidFill>
          <a:ln w="9525">
            <a:solidFill>
              <a:schemeClr val="tx1"/>
            </a:solidFill>
            <a:miter lim="800000"/>
            <a:headEnd/>
            <a:tailEnd/>
          </a:ln>
        </p:spPr>
        <p:txBody>
          <a:bodyPr>
            <a:spAutoFit/>
          </a:bodyPr>
          <a:lstStyle/>
          <a:p>
            <a:r>
              <a:rPr lang="it-IT" dirty="0" err="1" smtClean="0"/>
              <a:t>All</a:t>
            </a:r>
            <a:r>
              <a:rPr lang="it-IT" dirty="0" smtClean="0"/>
              <a:t> </a:t>
            </a:r>
            <a:r>
              <a:rPr lang="it-IT" dirty="0" err="1" smtClean="0"/>
              <a:t>elementary</a:t>
            </a:r>
            <a:r>
              <a:rPr lang="it-IT" dirty="0" smtClean="0"/>
              <a:t> </a:t>
            </a:r>
            <a:r>
              <a:rPr lang="it-IT" dirty="0" err="1" smtClean="0"/>
              <a:t>constituents</a:t>
            </a:r>
            <a:r>
              <a:rPr lang="it-IT" dirty="0" smtClean="0"/>
              <a:t> </a:t>
            </a:r>
            <a:r>
              <a:rPr lang="it-IT" dirty="0" err="1" smtClean="0"/>
              <a:t>have</a:t>
            </a:r>
            <a:r>
              <a:rPr lang="it-IT" dirty="0" smtClean="0"/>
              <a:t> </a:t>
            </a:r>
            <a:r>
              <a:rPr lang="it-IT" dirty="0" err="1" smtClean="0"/>
              <a:t>an</a:t>
            </a:r>
            <a:r>
              <a:rPr lang="it-IT" dirty="0" smtClean="0"/>
              <a:t> </a:t>
            </a:r>
            <a:r>
              <a:rPr lang="it-IT" dirty="0" err="1" smtClean="0"/>
              <a:t>antiparticle</a:t>
            </a:r>
            <a:r>
              <a:rPr lang="it-IT" dirty="0" smtClean="0"/>
              <a:t> !</a:t>
            </a:r>
            <a:endParaRPr lang="it-IT" dirty="0"/>
          </a:p>
        </p:txBody>
      </p:sp>
      <p:cxnSp>
        <p:nvCxnSpPr>
          <p:cNvPr id="12" name="Connettore 2 11"/>
          <p:cNvCxnSpPr>
            <a:stCxn id="19463" idx="1"/>
          </p:cNvCxnSpPr>
          <p:nvPr/>
        </p:nvCxnSpPr>
        <p:spPr>
          <a:xfrm flipH="1" flipV="1">
            <a:off x="3974592" y="5111503"/>
            <a:ext cx="2133600" cy="61405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465" name="Immagine 14" descr="673px-PositronDiscovery.jpg"/>
          <p:cNvPicPr>
            <a:picLocks noChangeAspect="1"/>
          </p:cNvPicPr>
          <p:nvPr/>
        </p:nvPicPr>
        <p:blipFill>
          <a:blip r:embed="rId4" cstate="print"/>
          <a:srcRect/>
          <a:stretch>
            <a:fillRect/>
          </a:stretch>
        </p:blipFill>
        <p:spPr bwMode="auto">
          <a:xfrm>
            <a:off x="5715000" y="1066800"/>
            <a:ext cx="3111500" cy="2770188"/>
          </a:xfrm>
          <a:prstGeom prst="rect">
            <a:avLst/>
          </a:prstGeom>
          <a:noFill/>
          <a:ln w="9525">
            <a:noFill/>
            <a:miter lim="800000"/>
            <a:headEnd/>
            <a:tailEnd/>
          </a:ln>
        </p:spPr>
      </p:pic>
      <p:cxnSp>
        <p:nvCxnSpPr>
          <p:cNvPr id="26" name="Connettore 2 25"/>
          <p:cNvCxnSpPr>
            <a:stCxn id="19460" idx="3"/>
          </p:cNvCxnSpPr>
          <p:nvPr/>
        </p:nvCxnSpPr>
        <p:spPr>
          <a:xfrm>
            <a:off x="5486400" y="1466166"/>
            <a:ext cx="1524000" cy="1429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19460" idx="3"/>
          </p:cNvCxnSpPr>
          <p:nvPr/>
        </p:nvCxnSpPr>
        <p:spPr>
          <a:xfrm>
            <a:off x="5486400" y="1466166"/>
            <a:ext cx="1600200" cy="4388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68" name="CasellaDiTesto 6"/>
          <p:cNvSpPr txBox="1">
            <a:spLocks noChangeArrowheads="1"/>
          </p:cNvSpPr>
          <p:nvPr/>
        </p:nvSpPr>
        <p:spPr bwMode="auto">
          <a:xfrm>
            <a:off x="457200" y="2057400"/>
            <a:ext cx="5029200" cy="923330"/>
          </a:xfrm>
          <a:prstGeom prst="rect">
            <a:avLst/>
          </a:prstGeom>
          <a:solidFill>
            <a:srgbClr val="92D050"/>
          </a:solidFill>
          <a:ln w="9525">
            <a:solidFill>
              <a:srgbClr val="000000"/>
            </a:solidFill>
            <a:miter lim="800000"/>
            <a:headEnd/>
            <a:tailEnd/>
          </a:ln>
        </p:spPr>
        <p:txBody>
          <a:bodyPr>
            <a:spAutoFit/>
          </a:bodyPr>
          <a:lstStyle/>
          <a:p>
            <a:r>
              <a:rPr lang="it-IT" dirty="0" smtClean="0"/>
              <a:t>The </a:t>
            </a:r>
            <a:r>
              <a:rPr lang="it-IT" dirty="0" err="1" smtClean="0"/>
              <a:t>existence</a:t>
            </a:r>
            <a:r>
              <a:rPr lang="it-IT" dirty="0" smtClean="0"/>
              <a:t> </a:t>
            </a:r>
            <a:r>
              <a:rPr lang="it-IT" dirty="0" err="1" smtClean="0"/>
              <a:t>of</a:t>
            </a:r>
            <a:r>
              <a:rPr lang="it-IT" dirty="0" smtClean="0"/>
              <a:t> </a:t>
            </a:r>
            <a:r>
              <a:rPr lang="it-IT" dirty="0" err="1" smtClean="0"/>
              <a:t>antiparticles</a:t>
            </a:r>
            <a:r>
              <a:rPr lang="it-IT" dirty="0" smtClean="0"/>
              <a:t> </a:t>
            </a:r>
            <a:r>
              <a:rPr lang="it-IT" dirty="0" err="1" smtClean="0"/>
              <a:t>is</a:t>
            </a:r>
            <a:r>
              <a:rPr lang="it-IT" dirty="0" smtClean="0"/>
              <a:t> a </a:t>
            </a:r>
            <a:r>
              <a:rPr lang="it-IT" dirty="0" err="1" smtClean="0"/>
              <a:t>very</a:t>
            </a:r>
            <a:r>
              <a:rPr lang="it-IT" dirty="0" smtClean="0"/>
              <a:t> </a:t>
            </a:r>
            <a:r>
              <a:rPr lang="it-IT" dirty="0" err="1" smtClean="0"/>
              <a:t>general</a:t>
            </a:r>
            <a:r>
              <a:rPr lang="it-IT" dirty="0" smtClean="0"/>
              <a:t> (</a:t>
            </a:r>
            <a:r>
              <a:rPr lang="it-IT" dirty="0" err="1" smtClean="0"/>
              <a:t>albeit</a:t>
            </a:r>
            <a:r>
              <a:rPr lang="it-IT" dirty="0" smtClean="0"/>
              <a:t> </a:t>
            </a:r>
            <a:r>
              <a:rPr lang="it-IT" dirty="0" err="1" smtClean="0"/>
              <a:t>not</a:t>
            </a:r>
            <a:r>
              <a:rPr lang="it-IT" dirty="0" smtClean="0"/>
              <a:t> </a:t>
            </a:r>
            <a:r>
              <a:rPr lang="it-IT" dirty="0" err="1" smtClean="0"/>
              <a:t>universal</a:t>
            </a:r>
            <a:r>
              <a:rPr lang="it-IT" dirty="0" smtClean="0"/>
              <a:t>) </a:t>
            </a:r>
            <a:r>
              <a:rPr lang="it-IT" dirty="0" err="1" smtClean="0"/>
              <a:t>property</a:t>
            </a:r>
            <a:r>
              <a:rPr lang="it-IT" dirty="0" smtClean="0"/>
              <a:t> </a:t>
            </a:r>
            <a:r>
              <a:rPr lang="it-IT" dirty="0" err="1" smtClean="0"/>
              <a:t>of</a:t>
            </a:r>
            <a:r>
              <a:rPr lang="it-IT" dirty="0" smtClean="0"/>
              <a:t> </a:t>
            </a:r>
            <a:r>
              <a:rPr lang="it-IT" dirty="0" err="1" smtClean="0"/>
              <a:t>elementary</a:t>
            </a:r>
            <a:r>
              <a:rPr lang="it-IT" dirty="0" smtClean="0"/>
              <a:t> </a:t>
            </a:r>
            <a:r>
              <a:rPr lang="it-IT" dirty="0" err="1" smtClean="0"/>
              <a:t>particles</a:t>
            </a:r>
            <a:r>
              <a:rPr lang="it-IT" dirty="0" smtClean="0"/>
              <a:t>.</a:t>
            </a:r>
            <a:endParaRPr lang="it-IT" dirty="0"/>
          </a:p>
        </p:txBody>
      </p:sp>
      <p:sp>
        <p:nvSpPr>
          <p:cNvPr id="14" name="Segnaposto piè di pagina 13"/>
          <p:cNvSpPr>
            <a:spLocks noGrp="1"/>
          </p:cNvSpPr>
          <p:nvPr>
            <p:ph type="ftr" sz="quarter" idx="11"/>
          </p:nvPr>
        </p:nvSpPr>
        <p:spPr/>
        <p:txBody>
          <a:bodyPr/>
          <a:lstStyle/>
          <a:p>
            <a:pPr>
              <a:defRPr/>
            </a:pPr>
            <a:r>
              <a:rPr lang="it-IT" smtClean="0"/>
              <a:t>University of Maryland - 3-Oct-12</a:t>
            </a:r>
            <a:endParaRPr lang="en-US"/>
          </a:p>
        </p:txBody>
      </p:sp>
      <p:sp>
        <p:nvSpPr>
          <p:cNvPr id="15" name="Segnaposto data 14"/>
          <p:cNvSpPr>
            <a:spLocks noGrp="1"/>
          </p:cNvSpPr>
          <p:nvPr>
            <p:ph type="dt" sz="half" idx="10"/>
          </p:nvPr>
        </p:nvSpPr>
        <p:spPr/>
        <p:txBody>
          <a:bodyPr/>
          <a:lstStyle/>
          <a:p>
            <a:pPr>
              <a:defRPr/>
            </a:pPr>
            <a:fld id="{DCD02E0C-D6DD-4ABD-A130-232671D0B5B8}" type="datetime1">
              <a:rPr lang="en-US" smtClean="0"/>
              <a:t>10/3/2012</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data 3"/>
          <p:cNvSpPr>
            <a:spLocks noGrp="1"/>
          </p:cNvSpPr>
          <p:nvPr>
            <p:ph type="dt" sz="quarter" idx="10"/>
          </p:nvPr>
        </p:nvSpPr>
        <p:spPr>
          <a:noFill/>
        </p:spPr>
        <p:txBody>
          <a:bodyPr/>
          <a:lstStyle/>
          <a:p>
            <a:fld id="{638AC764-9CEC-415C-AB14-A559C290BA7B}" type="datetime1">
              <a:rPr lang="en-US"/>
              <a:pPr/>
              <a:t>10/3/2012</a:t>
            </a:fld>
            <a:endParaRPr lang="it-IT"/>
          </a:p>
        </p:txBody>
      </p:sp>
      <p:sp>
        <p:nvSpPr>
          <p:cNvPr id="41987" name="Segnaposto piè di pagina 4"/>
          <p:cNvSpPr>
            <a:spLocks noGrp="1"/>
          </p:cNvSpPr>
          <p:nvPr>
            <p:ph type="ftr" sz="quarter" idx="11"/>
          </p:nvPr>
        </p:nvSpPr>
        <p:spPr>
          <a:noFill/>
        </p:spPr>
        <p:txBody>
          <a:bodyPr/>
          <a:lstStyle/>
          <a:p>
            <a:r>
              <a:rPr lang="en-US"/>
              <a:t>5th Meeting on CPT and Lorentz Symmetry - Bloomington 2010</a:t>
            </a:r>
            <a:endParaRPr lang="it-IT"/>
          </a:p>
        </p:txBody>
      </p:sp>
      <p:pic>
        <p:nvPicPr>
          <p:cNvPr id="41988" name="Picture 2"/>
          <p:cNvPicPr>
            <a:picLocks noChangeAspect="1" noChangeArrowheads="1"/>
          </p:cNvPicPr>
          <p:nvPr/>
        </p:nvPicPr>
        <p:blipFill>
          <a:blip r:embed="rId3" cstate="print"/>
          <a:srcRect/>
          <a:stretch>
            <a:fillRect/>
          </a:stretch>
        </p:blipFill>
        <p:spPr bwMode="auto">
          <a:xfrm>
            <a:off x="5884863" y="1455738"/>
            <a:ext cx="2436812" cy="4464050"/>
          </a:xfrm>
          <a:prstGeom prst="rect">
            <a:avLst/>
          </a:prstGeom>
          <a:noFill/>
          <a:ln w="12700">
            <a:noFill/>
            <a:miter lim="800000"/>
            <a:headEnd/>
            <a:tailEnd/>
          </a:ln>
        </p:spPr>
      </p:pic>
      <p:pic>
        <p:nvPicPr>
          <p:cNvPr id="41989" name="Picture 3"/>
          <p:cNvPicPr>
            <a:picLocks noChangeAspect="1" noChangeArrowheads="1"/>
          </p:cNvPicPr>
          <p:nvPr/>
        </p:nvPicPr>
        <p:blipFill>
          <a:blip r:embed="rId4" cstate="print"/>
          <a:srcRect/>
          <a:stretch>
            <a:fillRect/>
          </a:stretch>
        </p:blipFill>
        <p:spPr bwMode="auto">
          <a:xfrm>
            <a:off x="1089025" y="3643313"/>
            <a:ext cx="3571875" cy="2317750"/>
          </a:xfrm>
          <a:prstGeom prst="rect">
            <a:avLst/>
          </a:prstGeom>
          <a:noFill/>
          <a:ln w="12700">
            <a:noFill/>
            <a:miter lim="800000"/>
            <a:headEnd/>
            <a:tailEnd/>
          </a:ln>
        </p:spPr>
      </p:pic>
      <p:sp>
        <p:nvSpPr>
          <p:cNvPr id="41990" name="AutoShape 4"/>
          <p:cNvSpPr>
            <a:spLocks/>
          </p:cNvSpPr>
          <p:nvPr/>
        </p:nvSpPr>
        <p:spPr bwMode="auto">
          <a:xfrm rot="8100000">
            <a:off x="4295775" y="3589338"/>
            <a:ext cx="1955800" cy="409575"/>
          </a:xfrm>
          <a:prstGeom prst="rightArrow">
            <a:avLst>
              <a:gd name="adj1" fmla="val 36759"/>
              <a:gd name="adj2" fmla="val 55313"/>
            </a:avLst>
          </a:prstGeom>
          <a:solidFill>
            <a:srgbClr val="808000"/>
          </a:solidFill>
          <a:ln w="25400">
            <a:solidFill>
              <a:srgbClr val="FFFFFF"/>
            </a:solidFill>
            <a:miter lim="800000"/>
            <a:headEnd/>
            <a:tailEnd/>
          </a:ln>
        </p:spPr>
        <p:txBody>
          <a:bodyPr lIns="0" tIns="0" rIns="0" bIns="0"/>
          <a:lstStyle/>
          <a:p>
            <a:endParaRPr lang="it-IT"/>
          </a:p>
        </p:txBody>
      </p:sp>
      <p:grpSp>
        <p:nvGrpSpPr>
          <p:cNvPr id="2" name="Group 5"/>
          <p:cNvGrpSpPr>
            <a:grpSpLocks/>
          </p:cNvGrpSpPr>
          <p:nvPr/>
        </p:nvGrpSpPr>
        <p:grpSpPr bwMode="auto">
          <a:xfrm>
            <a:off x="5591175" y="941388"/>
            <a:ext cx="3454400" cy="5175250"/>
            <a:chOff x="0" y="0"/>
            <a:chExt cx="3095" cy="4636"/>
          </a:xfrm>
        </p:grpSpPr>
        <p:sp>
          <p:nvSpPr>
            <p:cNvPr id="42031" name="Rectangle 6"/>
            <p:cNvSpPr>
              <a:spLocks/>
            </p:cNvSpPr>
            <p:nvPr/>
          </p:nvSpPr>
          <p:spPr bwMode="auto">
            <a:xfrm>
              <a:off x="248" y="4404"/>
              <a:ext cx="918" cy="232"/>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sp>
          <p:nvSpPr>
            <p:cNvPr id="42032" name="Rectangle 7"/>
            <p:cNvSpPr>
              <a:spLocks/>
            </p:cNvSpPr>
            <p:nvPr/>
          </p:nvSpPr>
          <p:spPr bwMode="auto">
            <a:xfrm>
              <a:off x="0" y="0"/>
              <a:ext cx="2720" cy="384"/>
            </a:xfrm>
            <a:prstGeom prst="rect">
              <a:avLst/>
            </a:prstGeom>
            <a:noFill/>
            <a:ln w="12700">
              <a:noFill/>
              <a:miter lim="800000"/>
              <a:headEnd/>
              <a:tailEnd/>
            </a:ln>
          </p:spPr>
          <p:txBody>
            <a:bodyPr lIns="0" tIns="0" rIns="0" bIns="0"/>
            <a:lstStyle/>
            <a:p>
              <a:pPr algn="ctr" defTabSz="642938"/>
              <a:r>
                <a:rPr lang="en-US" sz="1200" i="1">
                  <a:latin typeface="Gill Sans" charset="0"/>
                  <a:sym typeface="Gill Sans" charset="0"/>
                </a:rPr>
                <a:t>annihilation hit position on the final detector</a:t>
              </a:r>
            </a:p>
            <a:p>
              <a:pPr algn="ctr" defTabSz="642938"/>
              <a:r>
                <a:rPr lang="en-US" sz="1200" i="1">
                  <a:latin typeface="Gill Sans" charset="0"/>
                  <a:sym typeface="Gill Sans" charset="0"/>
                </a:rPr>
                <a:t>(in a units)</a:t>
              </a:r>
            </a:p>
          </p:txBody>
        </p:sp>
        <p:grpSp>
          <p:nvGrpSpPr>
            <p:cNvPr id="3" name="Group 8"/>
            <p:cNvGrpSpPr>
              <a:grpSpLocks/>
            </p:cNvGrpSpPr>
            <p:nvPr/>
          </p:nvGrpSpPr>
          <p:grpSpPr bwMode="auto">
            <a:xfrm>
              <a:off x="2814" y="668"/>
              <a:ext cx="281" cy="3735"/>
              <a:chOff x="0" y="0"/>
              <a:chExt cx="280" cy="3735"/>
            </a:xfrm>
          </p:grpSpPr>
          <p:grpSp>
            <p:nvGrpSpPr>
              <p:cNvPr id="4" name="Group 9"/>
              <p:cNvGrpSpPr>
                <a:grpSpLocks/>
              </p:cNvGrpSpPr>
              <p:nvPr/>
            </p:nvGrpSpPr>
            <p:grpSpPr bwMode="auto">
              <a:xfrm>
                <a:off x="0" y="0"/>
                <a:ext cx="0" cy="3735"/>
                <a:chOff x="0" y="0"/>
                <a:chExt cx="0" cy="3735"/>
              </a:xfrm>
            </p:grpSpPr>
            <p:sp>
              <p:nvSpPr>
                <p:cNvPr id="42038" name="Line 10"/>
                <p:cNvSpPr>
                  <a:spLocks noChangeShapeType="1"/>
                </p:cNvSpPr>
                <p:nvPr/>
              </p:nvSpPr>
              <p:spPr bwMode="auto">
                <a:xfrm rot="10800000">
                  <a:off x="0" y="0"/>
                  <a:ext cx="0" cy="166"/>
                </a:xfrm>
                <a:prstGeom prst="line">
                  <a:avLst/>
                </a:prstGeom>
                <a:noFill/>
                <a:ln w="38100">
                  <a:solidFill>
                    <a:srgbClr val="800000"/>
                  </a:solidFill>
                  <a:round/>
                  <a:headEnd/>
                  <a:tailEnd/>
                </a:ln>
              </p:spPr>
              <p:txBody>
                <a:bodyPr/>
                <a:lstStyle/>
                <a:p>
                  <a:endParaRPr lang="it-IT"/>
                </a:p>
              </p:txBody>
            </p:sp>
            <p:sp>
              <p:nvSpPr>
                <p:cNvPr id="42039" name="Line 11"/>
                <p:cNvSpPr>
                  <a:spLocks noChangeShapeType="1"/>
                </p:cNvSpPr>
                <p:nvPr/>
              </p:nvSpPr>
              <p:spPr bwMode="auto">
                <a:xfrm rot="10800000">
                  <a:off x="0" y="380"/>
                  <a:ext cx="0" cy="167"/>
                </a:xfrm>
                <a:prstGeom prst="line">
                  <a:avLst/>
                </a:prstGeom>
                <a:noFill/>
                <a:ln w="38100">
                  <a:solidFill>
                    <a:srgbClr val="800000"/>
                  </a:solidFill>
                  <a:round/>
                  <a:headEnd/>
                  <a:tailEnd/>
                </a:ln>
              </p:spPr>
              <p:txBody>
                <a:bodyPr/>
                <a:lstStyle/>
                <a:p>
                  <a:endParaRPr lang="it-IT"/>
                </a:p>
              </p:txBody>
            </p:sp>
            <p:sp>
              <p:nvSpPr>
                <p:cNvPr id="42040" name="Line 12"/>
                <p:cNvSpPr>
                  <a:spLocks noChangeShapeType="1"/>
                </p:cNvSpPr>
                <p:nvPr/>
              </p:nvSpPr>
              <p:spPr bwMode="auto">
                <a:xfrm rot="10800000">
                  <a:off x="0" y="778"/>
                  <a:ext cx="0" cy="166"/>
                </a:xfrm>
                <a:prstGeom prst="line">
                  <a:avLst/>
                </a:prstGeom>
                <a:noFill/>
                <a:ln w="38100">
                  <a:solidFill>
                    <a:srgbClr val="800000"/>
                  </a:solidFill>
                  <a:round/>
                  <a:headEnd/>
                  <a:tailEnd/>
                </a:ln>
              </p:spPr>
              <p:txBody>
                <a:bodyPr/>
                <a:lstStyle/>
                <a:p>
                  <a:endParaRPr lang="it-IT"/>
                </a:p>
              </p:txBody>
            </p:sp>
            <p:sp>
              <p:nvSpPr>
                <p:cNvPr id="42041" name="Line 13"/>
                <p:cNvSpPr>
                  <a:spLocks noChangeShapeType="1"/>
                </p:cNvSpPr>
                <p:nvPr/>
              </p:nvSpPr>
              <p:spPr bwMode="auto">
                <a:xfrm rot="10800000">
                  <a:off x="0" y="1184"/>
                  <a:ext cx="0" cy="166"/>
                </a:xfrm>
                <a:prstGeom prst="line">
                  <a:avLst/>
                </a:prstGeom>
                <a:noFill/>
                <a:ln w="38100">
                  <a:solidFill>
                    <a:srgbClr val="800000"/>
                  </a:solidFill>
                  <a:round/>
                  <a:headEnd/>
                  <a:tailEnd/>
                </a:ln>
              </p:spPr>
              <p:txBody>
                <a:bodyPr/>
                <a:lstStyle/>
                <a:p>
                  <a:endParaRPr lang="it-IT"/>
                </a:p>
              </p:txBody>
            </p:sp>
            <p:sp>
              <p:nvSpPr>
                <p:cNvPr id="42042" name="Line 14"/>
                <p:cNvSpPr>
                  <a:spLocks noChangeShapeType="1"/>
                </p:cNvSpPr>
                <p:nvPr/>
              </p:nvSpPr>
              <p:spPr bwMode="auto">
                <a:xfrm rot="10800000">
                  <a:off x="0" y="1598"/>
                  <a:ext cx="0" cy="167"/>
                </a:xfrm>
                <a:prstGeom prst="line">
                  <a:avLst/>
                </a:prstGeom>
                <a:noFill/>
                <a:ln w="38100">
                  <a:solidFill>
                    <a:srgbClr val="800000"/>
                  </a:solidFill>
                  <a:round/>
                  <a:headEnd/>
                  <a:tailEnd/>
                </a:ln>
              </p:spPr>
              <p:txBody>
                <a:bodyPr/>
                <a:lstStyle/>
                <a:p>
                  <a:endParaRPr lang="it-IT"/>
                </a:p>
              </p:txBody>
            </p:sp>
            <p:sp>
              <p:nvSpPr>
                <p:cNvPr id="42043" name="Line 15"/>
                <p:cNvSpPr>
                  <a:spLocks noChangeShapeType="1"/>
                </p:cNvSpPr>
                <p:nvPr/>
              </p:nvSpPr>
              <p:spPr bwMode="auto">
                <a:xfrm rot="10800000">
                  <a:off x="0" y="1970"/>
                  <a:ext cx="0" cy="167"/>
                </a:xfrm>
                <a:prstGeom prst="line">
                  <a:avLst/>
                </a:prstGeom>
                <a:noFill/>
                <a:ln w="38100">
                  <a:solidFill>
                    <a:srgbClr val="800000"/>
                  </a:solidFill>
                  <a:round/>
                  <a:headEnd/>
                  <a:tailEnd/>
                </a:ln>
              </p:spPr>
              <p:txBody>
                <a:bodyPr/>
                <a:lstStyle/>
                <a:p>
                  <a:endParaRPr lang="it-IT"/>
                </a:p>
              </p:txBody>
            </p:sp>
            <p:sp>
              <p:nvSpPr>
                <p:cNvPr id="42044" name="Line 16"/>
                <p:cNvSpPr>
                  <a:spLocks noChangeShapeType="1"/>
                </p:cNvSpPr>
                <p:nvPr/>
              </p:nvSpPr>
              <p:spPr bwMode="auto">
                <a:xfrm rot="10800000">
                  <a:off x="0" y="2385"/>
                  <a:ext cx="0" cy="166"/>
                </a:xfrm>
                <a:prstGeom prst="line">
                  <a:avLst/>
                </a:prstGeom>
                <a:noFill/>
                <a:ln w="38100">
                  <a:solidFill>
                    <a:srgbClr val="800000"/>
                  </a:solidFill>
                  <a:round/>
                  <a:headEnd/>
                  <a:tailEnd/>
                </a:ln>
              </p:spPr>
              <p:txBody>
                <a:bodyPr/>
                <a:lstStyle/>
                <a:p>
                  <a:endParaRPr lang="it-IT"/>
                </a:p>
              </p:txBody>
            </p:sp>
            <p:sp>
              <p:nvSpPr>
                <p:cNvPr id="42045" name="Line 17"/>
                <p:cNvSpPr>
                  <a:spLocks noChangeShapeType="1"/>
                </p:cNvSpPr>
                <p:nvPr/>
              </p:nvSpPr>
              <p:spPr bwMode="auto">
                <a:xfrm rot="10800000">
                  <a:off x="0" y="2765"/>
                  <a:ext cx="0" cy="167"/>
                </a:xfrm>
                <a:prstGeom prst="line">
                  <a:avLst/>
                </a:prstGeom>
                <a:noFill/>
                <a:ln w="38100">
                  <a:solidFill>
                    <a:srgbClr val="800000"/>
                  </a:solidFill>
                  <a:round/>
                  <a:headEnd/>
                  <a:tailEnd/>
                </a:ln>
              </p:spPr>
              <p:txBody>
                <a:bodyPr/>
                <a:lstStyle/>
                <a:p>
                  <a:endParaRPr lang="it-IT"/>
                </a:p>
              </p:txBody>
            </p:sp>
            <p:sp>
              <p:nvSpPr>
                <p:cNvPr id="42046" name="Line 18"/>
                <p:cNvSpPr>
                  <a:spLocks noChangeShapeType="1"/>
                </p:cNvSpPr>
                <p:nvPr/>
              </p:nvSpPr>
              <p:spPr bwMode="auto">
                <a:xfrm rot="10800000">
                  <a:off x="0" y="3163"/>
                  <a:ext cx="0" cy="167"/>
                </a:xfrm>
                <a:prstGeom prst="line">
                  <a:avLst/>
                </a:prstGeom>
                <a:noFill/>
                <a:ln w="38100">
                  <a:solidFill>
                    <a:srgbClr val="800000"/>
                  </a:solidFill>
                  <a:round/>
                  <a:headEnd/>
                  <a:tailEnd/>
                </a:ln>
              </p:spPr>
              <p:txBody>
                <a:bodyPr/>
                <a:lstStyle/>
                <a:p>
                  <a:endParaRPr lang="it-IT"/>
                </a:p>
              </p:txBody>
            </p:sp>
            <p:sp>
              <p:nvSpPr>
                <p:cNvPr id="42047" name="Line 19"/>
                <p:cNvSpPr>
                  <a:spLocks noChangeShapeType="1"/>
                </p:cNvSpPr>
                <p:nvPr/>
              </p:nvSpPr>
              <p:spPr bwMode="auto">
                <a:xfrm rot="10800000">
                  <a:off x="0" y="3569"/>
                  <a:ext cx="0" cy="166"/>
                </a:xfrm>
                <a:prstGeom prst="line">
                  <a:avLst/>
                </a:prstGeom>
                <a:noFill/>
                <a:ln w="38100">
                  <a:solidFill>
                    <a:srgbClr val="800000"/>
                  </a:solidFill>
                  <a:round/>
                  <a:headEnd/>
                  <a:tailEnd/>
                </a:ln>
              </p:spPr>
              <p:txBody>
                <a:bodyPr/>
                <a:lstStyle/>
                <a:p>
                  <a:endParaRPr lang="it-IT"/>
                </a:p>
              </p:txBody>
            </p:sp>
          </p:grpSp>
          <p:sp>
            <p:nvSpPr>
              <p:cNvPr id="42036" name="Rectangle 20"/>
              <p:cNvSpPr>
                <a:spLocks/>
              </p:cNvSpPr>
              <p:nvPr/>
            </p:nvSpPr>
            <p:spPr bwMode="auto">
              <a:xfrm rot="-5400000">
                <a:off x="-574" y="1744"/>
                <a:ext cx="1430" cy="232"/>
              </a:xfrm>
              <a:prstGeom prst="rect">
                <a:avLst/>
              </a:prstGeom>
              <a:noFill/>
              <a:ln w="12700">
                <a:noFill/>
                <a:miter lim="800000"/>
                <a:headEnd/>
                <a:tailEnd/>
              </a:ln>
            </p:spPr>
            <p:txBody>
              <a:bodyPr wrap="none" lIns="0" tIns="0" rIns="0" bIns="0" anchor="ctr">
                <a:spAutoFit/>
              </a:bodyPr>
              <a:lstStyle/>
              <a:p>
                <a:pPr algn="ctr" defTabSz="642938"/>
                <a:r>
                  <a:rPr lang="en-US" sz="1300" b="1" i="1">
                    <a:solidFill>
                      <a:srgbClr val="800000"/>
                    </a:solidFill>
                    <a:latin typeface="Gill Sans" charset="0"/>
                    <a:sym typeface="Gill Sans" charset="0"/>
                  </a:rPr>
                  <a:t>grating slits shadow</a:t>
                </a:r>
              </a:p>
            </p:txBody>
          </p:sp>
          <p:sp>
            <p:nvSpPr>
              <p:cNvPr id="42037" name="Rectangle 21"/>
              <p:cNvSpPr>
                <a:spLocks/>
              </p:cNvSpPr>
              <p:nvPr/>
            </p:nvSpPr>
            <p:spPr bwMode="auto">
              <a:xfrm>
                <a:off x="0" y="2752"/>
                <a:ext cx="280" cy="504"/>
              </a:xfrm>
              <a:prstGeom prst="rect">
                <a:avLst/>
              </a:prstGeom>
              <a:noFill/>
              <a:ln w="12700">
                <a:noFill/>
                <a:miter lim="800000"/>
                <a:headEnd/>
                <a:tailEnd/>
              </a:ln>
            </p:spPr>
            <p:txBody>
              <a:bodyPr lIns="0" tIns="0" rIns="0" bIns="0" anchor="ctr"/>
              <a:lstStyle/>
              <a:p>
                <a:pPr algn="ctr" defTabSz="642938"/>
                <a:r>
                  <a:rPr lang="en-US" sz="3400">
                    <a:latin typeface="Arial Narrow" pitchFamily="34" charset="0"/>
                    <a:sym typeface="Arial Narrow" pitchFamily="34" charset="0"/>
                  </a:rPr>
                  <a:t>]</a:t>
                </a:r>
                <a:r>
                  <a:rPr lang="en-US" sz="1700">
                    <a:latin typeface="Arial Narrow" pitchFamily="34" charset="0"/>
                    <a:sym typeface="Arial Narrow" pitchFamily="34" charset="0"/>
                  </a:rPr>
                  <a:t>a</a:t>
                </a:r>
              </a:p>
            </p:txBody>
          </p:sp>
        </p:grpSp>
        <p:sp>
          <p:nvSpPr>
            <p:cNvPr id="42034" name="Rectangle 22"/>
            <p:cNvSpPr>
              <a:spLocks/>
            </p:cNvSpPr>
            <p:nvPr/>
          </p:nvSpPr>
          <p:spPr bwMode="auto">
            <a:xfrm rot="-5400000">
              <a:off x="510" y="2328"/>
              <a:ext cx="4201" cy="400"/>
            </a:xfrm>
            <a:prstGeom prst="rect">
              <a:avLst/>
            </a:prstGeom>
            <a:noFill/>
            <a:ln w="12700">
              <a:noFill/>
              <a:miter lim="800000"/>
              <a:headEnd/>
              <a:tailEnd/>
            </a:ln>
          </p:spPr>
          <p:txBody>
            <a:bodyPr wrap="none" lIns="0" tIns="0" rIns="0" bIns="0" anchor="ctr">
              <a:spAutoFit/>
            </a:bodyPr>
            <a:lstStyle/>
            <a:p>
              <a:pPr algn="r" defTabSz="642938"/>
              <a:r>
                <a:rPr lang="en-US" sz="1300" b="1">
                  <a:latin typeface="Gill Sans" charset="0"/>
                  <a:sym typeface="Gill Sans" charset="0"/>
                </a:rPr>
                <a:t>-5     -4      -3      -2      -1      0       1        2       3       4       5</a:t>
              </a:r>
              <a:br>
                <a:rPr lang="en-US" sz="1300" b="1">
                  <a:latin typeface="Gill Sans" charset="0"/>
                  <a:sym typeface="Gill Sans" charset="0"/>
                </a:rPr>
              </a:br>
              <a:r>
                <a:rPr lang="en-US" sz="1300" b="1">
                  <a:latin typeface="Gill Sans" charset="0"/>
                  <a:sym typeface="Gill Sans" charset="0"/>
                </a:rPr>
                <a:t>(x/a)</a:t>
              </a:r>
            </a:p>
          </p:txBody>
        </p:sp>
      </p:grpSp>
      <p:sp>
        <p:nvSpPr>
          <p:cNvPr id="41992" name="Line 23"/>
          <p:cNvSpPr>
            <a:spLocks noChangeShapeType="1"/>
          </p:cNvSpPr>
          <p:nvPr/>
        </p:nvSpPr>
        <p:spPr bwMode="auto">
          <a:xfrm rot="10800000" flipH="1">
            <a:off x="1770063" y="5205413"/>
            <a:ext cx="0" cy="760412"/>
          </a:xfrm>
          <a:prstGeom prst="line">
            <a:avLst/>
          </a:prstGeom>
          <a:noFill/>
          <a:ln w="38100">
            <a:solidFill>
              <a:srgbClr val="A40800"/>
            </a:solidFill>
            <a:round/>
            <a:headEnd type="stealth" w="med" len="med"/>
            <a:tailEnd/>
          </a:ln>
        </p:spPr>
        <p:txBody>
          <a:bodyPr/>
          <a:lstStyle/>
          <a:p>
            <a:endParaRPr lang="it-IT"/>
          </a:p>
        </p:txBody>
      </p:sp>
      <p:grpSp>
        <p:nvGrpSpPr>
          <p:cNvPr id="5" name="Group 24"/>
          <p:cNvGrpSpPr>
            <a:grpSpLocks/>
          </p:cNvGrpSpPr>
          <p:nvPr/>
        </p:nvGrpSpPr>
        <p:grpSpPr bwMode="auto">
          <a:xfrm>
            <a:off x="758825" y="3201988"/>
            <a:ext cx="3962400" cy="3168650"/>
            <a:chOff x="0" y="0"/>
            <a:chExt cx="3549" cy="2840"/>
          </a:xfrm>
        </p:grpSpPr>
        <p:sp>
          <p:nvSpPr>
            <p:cNvPr id="42022" name="Rectangle 25"/>
            <p:cNvSpPr>
              <a:spLocks/>
            </p:cNvSpPr>
            <p:nvPr/>
          </p:nvSpPr>
          <p:spPr bwMode="auto">
            <a:xfrm>
              <a:off x="544" y="0"/>
              <a:ext cx="2720" cy="392"/>
            </a:xfrm>
            <a:prstGeom prst="rect">
              <a:avLst/>
            </a:prstGeom>
            <a:noFill/>
            <a:ln w="12700">
              <a:noFill/>
              <a:miter lim="800000"/>
              <a:headEnd/>
              <a:tailEnd/>
            </a:ln>
          </p:spPr>
          <p:txBody>
            <a:bodyPr lIns="0" tIns="0" rIns="0" bIns="0"/>
            <a:lstStyle/>
            <a:p>
              <a:pPr algn="ctr" defTabSz="642938"/>
              <a:r>
                <a:rPr lang="en-US" sz="1300" i="1">
                  <a:latin typeface="Gill Sans" charset="0"/>
                  <a:sym typeface="Gill Sans" charset="0"/>
                </a:rPr>
                <a:t>annihilation hit position on the final detector</a:t>
              </a:r>
            </a:p>
            <a:p>
              <a:pPr algn="ctr" defTabSz="642938"/>
              <a:r>
                <a:rPr lang="en-US" sz="1300" i="1">
                  <a:latin typeface="Gill Sans" charset="0"/>
                  <a:sym typeface="Gill Sans" charset="0"/>
                </a:rPr>
                <a:t>(in a units, modulo grating period </a:t>
              </a:r>
              <a:r>
                <a:rPr lang="en-US" sz="1300" b="1" i="1">
                  <a:latin typeface="Gill Sans" charset="0"/>
                  <a:sym typeface="Gill Sans" charset="0"/>
                </a:rPr>
                <a:t>a</a:t>
              </a:r>
              <a:r>
                <a:rPr lang="en-US" sz="1300" i="1">
                  <a:latin typeface="Gill Sans" charset="0"/>
                  <a:sym typeface="Gill Sans" charset="0"/>
                </a:rPr>
                <a:t>)</a:t>
              </a:r>
            </a:p>
          </p:txBody>
        </p:sp>
        <p:sp>
          <p:nvSpPr>
            <p:cNvPr id="42023" name="Rectangle 26"/>
            <p:cNvSpPr>
              <a:spLocks/>
            </p:cNvSpPr>
            <p:nvPr/>
          </p:nvSpPr>
          <p:spPr bwMode="auto">
            <a:xfrm>
              <a:off x="138" y="2440"/>
              <a:ext cx="3411" cy="400"/>
            </a:xfrm>
            <a:prstGeom prst="rect">
              <a:avLst/>
            </a:prstGeom>
            <a:noFill/>
            <a:ln w="12700">
              <a:noFill/>
              <a:miter lim="800000"/>
              <a:headEnd/>
              <a:tailEnd/>
            </a:ln>
          </p:spPr>
          <p:txBody>
            <a:bodyPr wrap="none" lIns="0" tIns="0" rIns="0" bIns="0" anchor="ctr">
              <a:spAutoFit/>
            </a:bodyPr>
            <a:lstStyle/>
            <a:p>
              <a:pPr algn="r" defTabSz="642938"/>
              <a:r>
                <a:rPr lang="en-US" sz="1300" b="1" i="1">
                  <a:latin typeface="Gill Sans" charset="0"/>
                  <a:sym typeface="Gill Sans" charset="0"/>
                </a:rPr>
                <a:t>0              0.25             0.5              0.75             1 </a:t>
              </a:r>
              <a:br>
                <a:rPr lang="en-US" sz="1300" b="1" i="1">
                  <a:latin typeface="Gill Sans" charset="0"/>
                  <a:sym typeface="Gill Sans" charset="0"/>
                </a:rPr>
              </a:br>
              <a:r>
                <a:rPr lang="en-US" sz="1300" b="1" i="1">
                  <a:latin typeface="Gill Sans" charset="0"/>
                  <a:sym typeface="Gill Sans" charset="0"/>
                </a:rPr>
                <a:t>x/a</a:t>
              </a:r>
            </a:p>
          </p:txBody>
        </p:sp>
        <p:sp>
          <p:nvSpPr>
            <p:cNvPr id="42024" name="Rectangle 27"/>
            <p:cNvSpPr>
              <a:spLocks/>
            </p:cNvSpPr>
            <p:nvPr/>
          </p:nvSpPr>
          <p:spPr bwMode="auto">
            <a:xfrm rot="-5400000">
              <a:off x="-343" y="724"/>
              <a:ext cx="918" cy="232"/>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sp>
          <p:nvSpPr>
            <p:cNvPr id="42025" name="Rectangle 28"/>
            <p:cNvSpPr>
              <a:spLocks/>
            </p:cNvSpPr>
            <p:nvPr/>
          </p:nvSpPr>
          <p:spPr bwMode="auto">
            <a:xfrm>
              <a:off x="712" y="1192"/>
              <a:ext cx="72" cy="224"/>
            </a:xfrm>
            <a:prstGeom prst="rect">
              <a:avLst/>
            </a:prstGeom>
            <a:noFill/>
            <a:ln w="12700">
              <a:noFill/>
              <a:miter lim="800000"/>
              <a:headEnd/>
              <a:tailEnd/>
            </a:ln>
          </p:spPr>
          <p:txBody>
            <a:bodyPr wrap="none" lIns="0" tIns="0" rIns="0" bIns="0">
              <a:spAutoFit/>
            </a:bodyPr>
            <a:lstStyle/>
            <a:p>
              <a:endParaRPr lang="it-IT"/>
            </a:p>
          </p:txBody>
        </p:sp>
        <p:sp>
          <p:nvSpPr>
            <p:cNvPr id="42026" name="Line 29"/>
            <p:cNvSpPr>
              <a:spLocks noChangeShapeType="1"/>
            </p:cNvSpPr>
            <p:nvPr/>
          </p:nvSpPr>
          <p:spPr bwMode="auto">
            <a:xfrm>
              <a:off x="1263" y="1435"/>
              <a:ext cx="1272" cy="9"/>
            </a:xfrm>
            <a:prstGeom prst="line">
              <a:avLst/>
            </a:prstGeom>
            <a:noFill/>
            <a:ln w="38100">
              <a:solidFill>
                <a:srgbClr val="800000"/>
              </a:solidFill>
              <a:round/>
              <a:headEnd/>
              <a:tailEnd/>
            </a:ln>
          </p:spPr>
          <p:txBody>
            <a:bodyPr/>
            <a:lstStyle/>
            <a:p>
              <a:endParaRPr lang="it-IT"/>
            </a:p>
          </p:txBody>
        </p:sp>
        <p:sp>
          <p:nvSpPr>
            <p:cNvPr id="42027" name="Line 30"/>
            <p:cNvSpPr>
              <a:spLocks noChangeShapeType="1"/>
            </p:cNvSpPr>
            <p:nvPr/>
          </p:nvSpPr>
          <p:spPr bwMode="auto">
            <a:xfrm>
              <a:off x="319" y="1427"/>
              <a:ext cx="864" cy="9"/>
            </a:xfrm>
            <a:prstGeom prst="line">
              <a:avLst/>
            </a:prstGeom>
            <a:noFill/>
            <a:ln w="38100">
              <a:solidFill>
                <a:srgbClr val="FFFFFF"/>
              </a:solidFill>
              <a:round/>
              <a:headEnd/>
              <a:tailEnd/>
            </a:ln>
          </p:spPr>
          <p:txBody>
            <a:bodyPr/>
            <a:lstStyle/>
            <a:p>
              <a:endParaRPr lang="it-IT"/>
            </a:p>
          </p:txBody>
        </p:sp>
        <p:sp>
          <p:nvSpPr>
            <p:cNvPr id="42028" name="Rectangle 31"/>
            <p:cNvSpPr>
              <a:spLocks/>
            </p:cNvSpPr>
            <p:nvPr/>
          </p:nvSpPr>
          <p:spPr bwMode="auto">
            <a:xfrm>
              <a:off x="3016" y="1192"/>
              <a:ext cx="72" cy="224"/>
            </a:xfrm>
            <a:prstGeom prst="rect">
              <a:avLst/>
            </a:prstGeom>
            <a:noFill/>
            <a:ln w="12700">
              <a:noFill/>
              <a:miter lim="800000"/>
              <a:headEnd/>
              <a:tailEnd/>
            </a:ln>
          </p:spPr>
          <p:txBody>
            <a:bodyPr wrap="none" lIns="0" tIns="0" rIns="0" bIns="0">
              <a:spAutoFit/>
            </a:bodyPr>
            <a:lstStyle/>
            <a:p>
              <a:endParaRPr lang="it-IT"/>
            </a:p>
          </p:txBody>
        </p:sp>
        <p:sp>
          <p:nvSpPr>
            <p:cNvPr id="42029" name="Rectangle 32"/>
            <p:cNvSpPr>
              <a:spLocks/>
            </p:cNvSpPr>
            <p:nvPr/>
          </p:nvSpPr>
          <p:spPr bwMode="auto">
            <a:xfrm>
              <a:off x="1745" y="1192"/>
              <a:ext cx="309" cy="224"/>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solid</a:t>
              </a:r>
            </a:p>
          </p:txBody>
        </p:sp>
        <p:sp>
          <p:nvSpPr>
            <p:cNvPr id="42030" name="Line 33"/>
            <p:cNvSpPr>
              <a:spLocks noChangeShapeType="1"/>
            </p:cNvSpPr>
            <p:nvPr/>
          </p:nvSpPr>
          <p:spPr bwMode="auto">
            <a:xfrm>
              <a:off x="2623" y="1435"/>
              <a:ext cx="864" cy="9"/>
            </a:xfrm>
            <a:prstGeom prst="line">
              <a:avLst/>
            </a:prstGeom>
            <a:noFill/>
            <a:ln w="38100">
              <a:solidFill>
                <a:srgbClr val="FFFFFF"/>
              </a:solidFill>
              <a:round/>
              <a:headEnd/>
              <a:tailEnd/>
            </a:ln>
          </p:spPr>
          <p:txBody>
            <a:bodyPr/>
            <a:lstStyle/>
            <a:p>
              <a:endParaRPr lang="it-IT"/>
            </a:p>
          </p:txBody>
        </p:sp>
      </p:grpSp>
      <p:sp>
        <p:nvSpPr>
          <p:cNvPr id="41994" name="AutoShape 34"/>
          <p:cNvSpPr>
            <a:spLocks/>
          </p:cNvSpPr>
          <p:nvPr/>
        </p:nvSpPr>
        <p:spPr bwMode="auto">
          <a:xfrm>
            <a:off x="3289300" y="2217738"/>
            <a:ext cx="2312988" cy="838200"/>
          </a:xfrm>
          <a:prstGeom prst="roundRect">
            <a:avLst>
              <a:gd name="adj" fmla="val 15787"/>
            </a:avLst>
          </a:prstGeom>
          <a:solidFill>
            <a:srgbClr val="FFFFFF"/>
          </a:solidFill>
          <a:ln w="25400">
            <a:solidFill>
              <a:srgbClr val="666666"/>
            </a:solidFill>
            <a:round/>
            <a:headEnd/>
            <a:tailEnd/>
          </a:ln>
        </p:spPr>
        <p:txBody>
          <a:bodyPr lIns="0" tIns="0" rIns="0" bIns="0"/>
          <a:lstStyle/>
          <a:p>
            <a:endParaRPr lang="it-IT"/>
          </a:p>
        </p:txBody>
      </p:sp>
      <p:sp>
        <p:nvSpPr>
          <p:cNvPr id="41995" name="Rectangle 35"/>
          <p:cNvSpPr>
            <a:spLocks/>
          </p:cNvSpPr>
          <p:nvPr/>
        </p:nvSpPr>
        <p:spPr bwMode="auto">
          <a:xfrm>
            <a:off x="3517900" y="2236788"/>
            <a:ext cx="1933575" cy="198437"/>
          </a:xfrm>
          <a:prstGeom prst="rect">
            <a:avLst/>
          </a:prstGeom>
          <a:noFill/>
          <a:ln w="12700">
            <a:noFill/>
            <a:miter lim="800000"/>
            <a:headEnd/>
            <a:tailEnd/>
          </a:ln>
        </p:spPr>
        <p:txBody>
          <a:bodyPr wrap="none" lIns="0" tIns="0" rIns="0" bIns="0" anchor="ctr">
            <a:spAutoFit/>
          </a:bodyPr>
          <a:lstStyle/>
          <a:p>
            <a:pPr algn="ctr" defTabSz="642938"/>
            <a:r>
              <a:rPr lang="en-US" sz="1300" b="1">
                <a:latin typeface="Gill Sans" charset="0"/>
                <a:sym typeface="Gill Sans" charset="0"/>
              </a:rPr>
              <a:t>beam horizontal velocity</a:t>
            </a:r>
          </a:p>
        </p:txBody>
      </p:sp>
      <p:sp>
        <p:nvSpPr>
          <p:cNvPr id="41996" name="Rectangle 36"/>
          <p:cNvSpPr>
            <a:spLocks/>
          </p:cNvSpPr>
          <p:nvPr/>
        </p:nvSpPr>
        <p:spPr bwMode="auto">
          <a:xfrm>
            <a:off x="3965575" y="2557463"/>
            <a:ext cx="1139825" cy="198437"/>
          </a:xfrm>
          <a:prstGeom prst="rect">
            <a:avLst/>
          </a:prstGeom>
          <a:noFill/>
          <a:ln w="12700">
            <a:noFill/>
            <a:miter lim="800000"/>
            <a:headEnd/>
            <a:tailEnd/>
          </a:ln>
        </p:spPr>
        <p:txBody>
          <a:bodyPr lIns="0" tIns="0" rIns="0" bIns="0" anchor="ctr">
            <a:spAutoFit/>
          </a:bodyPr>
          <a:lstStyle/>
          <a:p>
            <a:pPr defTabSz="642938"/>
            <a:r>
              <a:rPr lang="en-US" sz="1300" b="1">
                <a:solidFill>
                  <a:srgbClr val="5D62A0"/>
                </a:solidFill>
                <a:latin typeface="Gill Sans" charset="0"/>
                <a:sym typeface="Gill Sans" charset="0"/>
              </a:rPr>
              <a:t>v</a:t>
            </a:r>
            <a:r>
              <a:rPr lang="en-US" sz="1300" b="1" baseline="-6000">
                <a:solidFill>
                  <a:srgbClr val="5D62A0"/>
                </a:solidFill>
                <a:latin typeface="Gill Sans" charset="0"/>
                <a:sym typeface="Gill Sans" charset="0"/>
              </a:rPr>
              <a:t>z</a:t>
            </a:r>
            <a:r>
              <a:rPr lang="en-US" sz="1300" b="1">
                <a:solidFill>
                  <a:srgbClr val="5D62A0"/>
                </a:solidFill>
                <a:latin typeface="Gill Sans" charset="0"/>
                <a:sym typeface="Gill Sans" charset="0"/>
              </a:rPr>
              <a:t> =  600 m/s</a:t>
            </a:r>
          </a:p>
        </p:txBody>
      </p:sp>
      <p:sp>
        <p:nvSpPr>
          <p:cNvPr id="41997" name="Rectangle 37"/>
          <p:cNvSpPr>
            <a:spLocks/>
          </p:cNvSpPr>
          <p:nvPr/>
        </p:nvSpPr>
        <p:spPr bwMode="auto">
          <a:xfrm>
            <a:off x="3956050" y="2781300"/>
            <a:ext cx="990600" cy="198438"/>
          </a:xfrm>
          <a:prstGeom prst="rect">
            <a:avLst/>
          </a:prstGeom>
          <a:noFill/>
          <a:ln w="12700">
            <a:noFill/>
            <a:miter lim="800000"/>
            <a:headEnd/>
            <a:tailEnd/>
          </a:ln>
        </p:spPr>
        <p:txBody>
          <a:bodyPr wrap="none" lIns="0" tIns="0" rIns="0" bIns="0" anchor="ctr">
            <a:spAutoFit/>
          </a:bodyPr>
          <a:lstStyle/>
          <a:p>
            <a:pPr defTabSz="642938"/>
            <a:r>
              <a:rPr lang="en-US" sz="1300" b="1">
                <a:solidFill>
                  <a:srgbClr val="80533F"/>
                </a:solidFill>
                <a:latin typeface="Gill Sans" charset="0"/>
                <a:sym typeface="Gill Sans" charset="0"/>
              </a:rPr>
              <a:t>v</a:t>
            </a:r>
            <a:r>
              <a:rPr lang="en-US" sz="1300" b="1" baseline="-6000">
                <a:solidFill>
                  <a:srgbClr val="80533F"/>
                </a:solidFill>
                <a:latin typeface="Gill Sans" charset="0"/>
                <a:sym typeface="Gill Sans" charset="0"/>
              </a:rPr>
              <a:t>z</a:t>
            </a:r>
            <a:r>
              <a:rPr lang="en-US" sz="1300" b="1">
                <a:solidFill>
                  <a:srgbClr val="80533F"/>
                </a:solidFill>
                <a:latin typeface="Gill Sans" charset="0"/>
                <a:sym typeface="Gill Sans" charset="0"/>
              </a:rPr>
              <a:t> =  250 m/s</a:t>
            </a:r>
          </a:p>
        </p:txBody>
      </p:sp>
      <p:grpSp>
        <p:nvGrpSpPr>
          <p:cNvPr id="6" name="Group 38"/>
          <p:cNvGrpSpPr>
            <a:grpSpLocks/>
          </p:cNvGrpSpPr>
          <p:nvPr/>
        </p:nvGrpSpPr>
        <p:grpSpPr bwMode="auto">
          <a:xfrm>
            <a:off x="1770063" y="6161088"/>
            <a:ext cx="1085850" cy="312737"/>
            <a:chOff x="0" y="0"/>
            <a:chExt cx="973" cy="280"/>
          </a:xfrm>
        </p:grpSpPr>
        <p:sp>
          <p:nvSpPr>
            <p:cNvPr id="42019" name="Line 39"/>
            <p:cNvSpPr>
              <a:spLocks noChangeShapeType="1"/>
            </p:cNvSpPr>
            <p:nvPr/>
          </p:nvSpPr>
          <p:spPr bwMode="auto">
            <a:xfrm>
              <a:off x="0" y="0"/>
              <a:ext cx="973" cy="0"/>
            </a:xfrm>
            <a:prstGeom prst="line">
              <a:avLst/>
            </a:prstGeom>
            <a:noFill/>
            <a:ln w="25400">
              <a:solidFill>
                <a:srgbClr val="6A6A6A"/>
              </a:solidFill>
              <a:round/>
              <a:headEnd type="triangle" w="med" len="med"/>
              <a:tailEnd type="triangle" w="med" len="med"/>
            </a:ln>
          </p:spPr>
          <p:txBody>
            <a:bodyPr/>
            <a:lstStyle/>
            <a:p>
              <a:endParaRPr lang="it-IT"/>
            </a:p>
          </p:txBody>
        </p:sp>
        <p:pic>
          <p:nvPicPr>
            <p:cNvPr id="42020" name="Picture 40"/>
            <p:cNvPicPr>
              <a:picLocks noChangeAspect="1" noChangeArrowheads="1"/>
            </p:cNvPicPr>
            <p:nvPr/>
          </p:nvPicPr>
          <p:blipFill>
            <a:blip r:embed="rId5" cstate="print"/>
            <a:srcRect/>
            <a:stretch>
              <a:fillRect/>
            </a:stretch>
          </p:blipFill>
          <p:spPr bwMode="auto">
            <a:xfrm>
              <a:off x="509" y="56"/>
              <a:ext cx="120" cy="224"/>
            </a:xfrm>
            <a:prstGeom prst="rect">
              <a:avLst/>
            </a:prstGeom>
            <a:noFill/>
            <a:ln w="12700">
              <a:noFill/>
              <a:miter lim="800000"/>
              <a:headEnd/>
              <a:tailEnd/>
            </a:ln>
          </p:spPr>
        </p:pic>
        <p:sp>
          <p:nvSpPr>
            <p:cNvPr id="42021" name="Rectangle 41"/>
            <p:cNvSpPr>
              <a:spLocks/>
            </p:cNvSpPr>
            <p:nvPr/>
          </p:nvSpPr>
          <p:spPr bwMode="auto">
            <a:xfrm>
              <a:off x="643" y="91"/>
              <a:ext cx="1" cy="178"/>
            </a:xfrm>
            <a:prstGeom prst="rect">
              <a:avLst/>
            </a:prstGeom>
            <a:noFill/>
            <a:ln w="12700">
              <a:noFill/>
              <a:miter lim="800000"/>
              <a:headEnd/>
              <a:tailEnd/>
            </a:ln>
          </p:spPr>
          <p:txBody>
            <a:bodyPr wrap="none" lIns="0" tIns="0" rIns="0" bIns="0" anchor="ctr">
              <a:spAutoFit/>
            </a:bodyPr>
            <a:lstStyle/>
            <a:p>
              <a:pPr defTabSz="642938"/>
              <a:endParaRPr lang="en-US" sz="1300" b="1">
                <a:solidFill>
                  <a:srgbClr val="800000"/>
                </a:solidFill>
                <a:latin typeface="Gill Sans" charset="0"/>
                <a:sym typeface="Gill Sans" charset="0"/>
              </a:endParaRPr>
            </a:p>
          </p:txBody>
        </p:sp>
      </p:grpSp>
      <p:sp>
        <p:nvSpPr>
          <p:cNvPr id="41999" name="Rectangle 42"/>
          <p:cNvSpPr>
            <a:spLocks/>
          </p:cNvSpPr>
          <p:nvPr/>
        </p:nvSpPr>
        <p:spPr bwMode="auto">
          <a:xfrm>
            <a:off x="5768975" y="393700"/>
            <a:ext cx="3244850" cy="436563"/>
          </a:xfrm>
          <a:prstGeom prst="rect">
            <a:avLst/>
          </a:prstGeom>
          <a:noFill/>
          <a:ln w="12700">
            <a:noFill/>
            <a:miter lim="800000"/>
            <a:headEnd/>
            <a:tailEnd/>
          </a:ln>
        </p:spPr>
        <p:txBody>
          <a:bodyPr wrap="none" lIns="0" tIns="0" rIns="0" bIns="0" anchor="ctr">
            <a:spAutoFit/>
          </a:bodyPr>
          <a:lstStyle/>
          <a:p>
            <a:pPr algn="r" defTabSz="642938"/>
            <a:r>
              <a:rPr lang="en-US" sz="2500">
                <a:solidFill>
                  <a:srgbClr val="4D4B96"/>
                </a:solidFill>
                <a:latin typeface="Gill Sans" charset="0"/>
                <a:sym typeface="Gill Sans" charset="0"/>
              </a:rPr>
              <a:t>M</a:t>
            </a:r>
            <a:r>
              <a:rPr lang="en-US" sz="2500">
                <a:solidFill>
                  <a:srgbClr val="4B4B4B"/>
                </a:solidFill>
                <a:latin typeface="Gill Sans" charset="0"/>
                <a:sym typeface="Gill Sans" charset="0"/>
              </a:rPr>
              <a:t> </a:t>
            </a:r>
            <a:r>
              <a:rPr lang="en-US" sz="2500">
                <a:solidFill>
                  <a:srgbClr val="3682BD"/>
                </a:solidFill>
                <a:latin typeface="Gill Sans" charset="0"/>
                <a:sym typeface="Gill Sans" charset="0"/>
              </a:rPr>
              <a:t>o</a:t>
            </a:r>
            <a:r>
              <a:rPr lang="en-US" sz="2500">
                <a:solidFill>
                  <a:srgbClr val="4B4B4B"/>
                </a:solidFill>
                <a:latin typeface="Gill Sans" charset="0"/>
                <a:sym typeface="Gill Sans" charset="0"/>
              </a:rPr>
              <a:t> </a:t>
            </a:r>
            <a:r>
              <a:rPr lang="en-US" sz="2500">
                <a:solidFill>
                  <a:srgbClr val="86AF2F"/>
                </a:solidFill>
                <a:latin typeface="Gill Sans" charset="0"/>
                <a:sym typeface="Gill Sans" charset="0"/>
              </a:rPr>
              <a:t>i</a:t>
            </a:r>
            <a:r>
              <a:rPr lang="en-US" sz="2500">
                <a:solidFill>
                  <a:srgbClr val="4B4B4B"/>
                </a:solidFill>
                <a:latin typeface="Gill Sans" charset="0"/>
                <a:sym typeface="Gill Sans" charset="0"/>
              </a:rPr>
              <a:t> </a:t>
            </a:r>
            <a:r>
              <a:rPr lang="en-US" sz="2500">
                <a:solidFill>
                  <a:srgbClr val="DFBC21"/>
                </a:solidFill>
                <a:latin typeface="Gill Sans" charset="0"/>
                <a:sym typeface="Gill Sans" charset="0"/>
              </a:rPr>
              <a:t>r</a:t>
            </a:r>
            <a:r>
              <a:rPr lang="en-US" sz="2500">
                <a:solidFill>
                  <a:srgbClr val="4B4B4B"/>
                </a:solidFill>
                <a:latin typeface="Gill Sans" charset="0"/>
                <a:sym typeface="Gill Sans" charset="0"/>
              </a:rPr>
              <a:t> </a:t>
            </a:r>
            <a:r>
              <a:rPr lang="en-US" sz="2500">
                <a:solidFill>
                  <a:srgbClr val="B52420"/>
                </a:solidFill>
                <a:latin typeface="Gill Sans" charset="0"/>
                <a:sym typeface="Gill Sans" charset="0"/>
              </a:rPr>
              <a:t>é  deflectometer</a:t>
            </a:r>
          </a:p>
        </p:txBody>
      </p:sp>
      <p:sp>
        <p:nvSpPr>
          <p:cNvPr id="42000" name="Rectangle 43"/>
          <p:cNvSpPr>
            <a:spLocks/>
          </p:cNvSpPr>
          <p:nvPr/>
        </p:nvSpPr>
        <p:spPr bwMode="auto">
          <a:xfrm>
            <a:off x="2590800" y="933450"/>
            <a:ext cx="3152775" cy="1320800"/>
          </a:xfrm>
          <a:prstGeom prst="rect">
            <a:avLst/>
          </a:prstGeom>
          <a:noFill/>
          <a:ln w="12700">
            <a:noFill/>
            <a:miter lim="800000"/>
            <a:headEnd/>
            <a:tailEnd/>
          </a:ln>
        </p:spPr>
        <p:txBody>
          <a:bodyPr lIns="0" tIns="0" rIns="0" bIns="0"/>
          <a:lstStyle/>
          <a:p>
            <a:pPr defTabSz="642938"/>
            <a:r>
              <a:rPr lang="en-US" sz="1400">
                <a:solidFill>
                  <a:srgbClr val="343434"/>
                </a:solidFill>
                <a:latin typeface="Gill Sans" charset="0"/>
                <a:sym typeface="Gill Sans" charset="0"/>
              </a:rPr>
              <a:t>Suppose:</a:t>
            </a:r>
          </a:p>
          <a:p>
            <a:pPr defTabSz="642938"/>
            <a:r>
              <a:rPr lang="en-US" sz="1400">
                <a:solidFill>
                  <a:srgbClr val="343434"/>
                </a:solidFill>
                <a:latin typeface="Gill Sans" charset="0"/>
                <a:sym typeface="Gill Sans" charset="0"/>
              </a:rPr>
              <a:t>- L = 40 cm</a:t>
            </a:r>
          </a:p>
          <a:p>
            <a:pPr defTabSz="642938"/>
            <a:r>
              <a:rPr lang="en-US" sz="1400">
                <a:solidFill>
                  <a:srgbClr val="343434"/>
                </a:solidFill>
                <a:latin typeface="Gill Sans" charset="0"/>
                <a:sym typeface="Gill Sans" charset="0"/>
              </a:rPr>
              <a:t>- grating period a = 80 μm</a:t>
            </a:r>
          </a:p>
          <a:p>
            <a:pPr defTabSz="642938"/>
            <a:r>
              <a:rPr lang="en-US" sz="1400">
                <a:solidFill>
                  <a:srgbClr val="343434"/>
                </a:solidFill>
                <a:latin typeface="Gill Sans" charset="0"/>
                <a:sym typeface="Gill Sans" charset="0"/>
              </a:rPr>
              <a:t>- grating size = 20 cm (2500 slits)</a:t>
            </a:r>
          </a:p>
          <a:p>
            <a:pPr defTabSz="642938"/>
            <a:r>
              <a:rPr lang="en-US" sz="1400">
                <a:solidFill>
                  <a:srgbClr val="343434"/>
                </a:solidFill>
                <a:latin typeface="Gill Sans" charset="0"/>
                <a:sym typeface="Gill Sans" charset="0"/>
              </a:rPr>
              <a:t>- gravity</a:t>
            </a:r>
          </a:p>
        </p:txBody>
      </p:sp>
      <p:grpSp>
        <p:nvGrpSpPr>
          <p:cNvPr id="7" name="Group 44"/>
          <p:cNvGrpSpPr>
            <a:grpSpLocks/>
          </p:cNvGrpSpPr>
          <p:nvPr/>
        </p:nvGrpSpPr>
        <p:grpSpPr bwMode="auto">
          <a:xfrm>
            <a:off x="120650" y="455613"/>
            <a:ext cx="2408238" cy="2625725"/>
            <a:chOff x="0" y="0"/>
            <a:chExt cx="2158" cy="2352"/>
          </a:xfrm>
        </p:grpSpPr>
        <p:grpSp>
          <p:nvGrpSpPr>
            <p:cNvPr id="8" name="Group 45"/>
            <p:cNvGrpSpPr>
              <a:grpSpLocks/>
            </p:cNvGrpSpPr>
            <p:nvPr/>
          </p:nvGrpSpPr>
          <p:grpSpPr bwMode="auto">
            <a:xfrm>
              <a:off x="0" y="0"/>
              <a:ext cx="2158" cy="1984"/>
              <a:chOff x="0" y="0"/>
              <a:chExt cx="2158" cy="1984"/>
            </a:xfrm>
          </p:grpSpPr>
          <p:pic>
            <p:nvPicPr>
              <p:cNvPr id="42014" name="Picture 46"/>
              <p:cNvPicPr>
                <a:picLocks noChangeAspect="1" noChangeArrowheads="1"/>
              </p:cNvPicPr>
              <p:nvPr/>
            </p:nvPicPr>
            <p:blipFill>
              <a:blip r:embed="rId6" cstate="print"/>
              <a:srcRect/>
              <a:stretch>
                <a:fillRect/>
              </a:stretch>
            </p:blipFill>
            <p:spPr bwMode="auto">
              <a:xfrm>
                <a:off x="0" y="0"/>
                <a:ext cx="2158" cy="1968"/>
              </a:xfrm>
              <a:prstGeom prst="rect">
                <a:avLst/>
              </a:prstGeom>
              <a:noFill/>
              <a:ln w="12700">
                <a:noFill/>
                <a:miter lim="800000"/>
                <a:headEnd/>
                <a:tailEnd/>
              </a:ln>
            </p:spPr>
          </p:pic>
          <p:sp>
            <p:nvSpPr>
              <p:cNvPr id="42015" name="Line 47"/>
              <p:cNvSpPr>
                <a:spLocks noChangeShapeType="1"/>
              </p:cNvSpPr>
              <p:nvPr/>
            </p:nvSpPr>
            <p:spPr bwMode="auto">
              <a:xfrm>
                <a:off x="96" y="559"/>
                <a:ext cx="0" cy="1317"/>
              </a:xfrm>
              <a:prstGeom prst="line">
                <a:avLst/>
              </a:prstGeom>
              <a:noFill/>
              <a:ln w="25400">
                <a:solidFill>
                  <a:schemeClr val="tx1"/>
                </a:solidFill>
                <a:round/>
                <a:headEnd type="stealth" w="med" len="med"/>
                <a:tailEnd/>
              </a:ln>
            </p:spPr>
            <p:txBody>
              <a:bodyPr/>
              <a:lstStyle/>
              <a:p>
                <a:endParaRPr lang="it-IT"/>
              </a:p>
            </p:txBody>
          </p:sp>
          <p:sp>
            <p:nvSpPr>
              <p:cNvPr id="42016" name="Line 48"/>
              <p:cNvSpPr>
                <a:spLocks noChangeShapeType="1"/>
              </p:cNvSpPr>
              <p:nvPr/>
            </p:nvSpPr>
            <p:spPr bwMode="auto">
              <a:xfrm flipH="1">
                <a:off x="88" y="1875"/>
                <a:ext cx="1270" cy="0"/>
              </a:xfrm>
              <a:prstGeom prst="line">
                <a:avLst/>
              </a:prstGeom>
              <a:noFill/>
              <a:ln w="25400">
                <a:solidFill>
                  <a:schemeClr val="tx1"/>
                </a:solidFill>
                <a:round/>
                <a:headEnd type="stealth" w="med" len="med"/>
                <a:tailEnd/>
              </a:ln>
            </p:spPr>
            <p:txBody>
              <a:bodyPr/>
              <a:lstStyle/>
              <a:p>
                <a:endParaRPr lang="it-IT"/>
              </a:p>
            </p:txBody>
          </p:sp>
          <p:sp>
            <p:nvSpPr>
              <p:cNvPr id="42017" name="Rectangle 49"/>
              <p:cNvSpPr>
                <a:spLocks/>
              </p:cNvSpPr>
              <p:nvPr/>
            </p:nvSpPr>
            <p:spPr bwMode="auto">
              <a:xfrm>
                <a:off x="11" y="360"/>
                <a:ext cx="171" cy="232"/>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X</a:t>
                </a:r>
              </a:p>
            </p:txBody>
          </p:sp>
          <p:sp>
            <p:nvSpPr>
              <p:cNvPr id="42018" name="Rectangle 50"/>
              <p:cNvSpPr>
                <a:spLocks/>
              </p:cNvSpPr>
              <p:nvPr/>
            </p:nvSpPr>
            <p:spPr bwMode="auto">
              <a:xfrm>
                <a:off x="1341" y="1752"/>
                <a:ext cx="166" cy="232"/>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Z</a:t>
                </a:r>
              </a:p>
            </p:txBody>
          </p:sp>
        </p:grpSp>
        <p:sp>
          <p:nvSpPr>
            <p:cNvPr id="42013" name="Rectangle 51"/>
            <p:cNvSpPr>
              <a:spLocks/>
            </p:cNvSpPr>
            <p:nvPr/>
          </p:nvSpPr>
          <p:spPr bwMode="auto">
            <a:xfrm>
              <a:off x="243" y="1968"/>
              <a:ext cx="1616" cy="384"/>
            </a:xfrm>
            <a:prstGeom prst="rect">
              <a:avLst/>
            </a:prstGeom>
            <a:noFill/>
            <a:ln w="12700">
              <a:noFill/>
              <a:miter lim="800000"/>
              <a:headEnd/>
              <a:tailEnd/>
            </a:ln>
          </p:spPr>
          <p:txBody>
            <a:bodyPr wrap="none" lIns="0" tIns="0" rIns="0" bIns="0" anchor="ctr">
              <a:spAutoFit/>
            </a:bodyPr>
            <a:lstStyle/>
            <a:p>
              <a:pPr defTabSz="642938"/>
              <a:r>
                <a:rPr lang="en-US" sz="1300" i="1">
                  <a:solidFill>
                    <a:srgbClr val="4D4D4D"/>
                  </a:solidFill>
                  <a:latin typeface="Gill Sans" charset="0"/>
                  <a:sym typeface="Gill Sans" charset="0"/>
                </a:rPr>
                <a:t>Grating transparency = 30%</a:t>
              </a:r>
            </a:p>
            <a:p>
              <a:pPr defTabSz="642938"/>
              <a:r>
                <a:rPr lang="en-US" sz="1300" i="1">
                  <a:solidFill>
                    <a:srgbClr val="4D4D4D"/>
                  </a:solidFill>
                  <a:latin typeface="Gill Sans" charset="0"/>
                  <a:sym typeface="Gill Sans" charset="0"/>
                </a:rPr>
                <a:t>   (total transmission 9%)</a:t>
              </a:r>
            </a:p>
          </p:txBody>
        </p:sp>
      </p:grpSp>
      <p:grpSp>
        <p:nvGrpSpPr>
          <p:cNvPr id="9" name="Group 52"/>
          <p:cNvGrpSpPr>
            <a:grpSpLocks/>
          </p:cNvGrpSpPr>
          <p:nvPr/>
        </p:nvGrpSpPr>
        <p:grpSpPr bwMode="auto">
          <a:xfrm>
            <a:off x="3670300" y="80963"/>
            <a:ext cx="1482725" cy="320675"/>
            <a:chOff x="0" y="0"/>
            <a:chExt cx="1328" cy="288"/>
          </a:xfrm>
        </p:grpSpPr>
        <p:sp>
          <p:nvSpPr>
            <p:cNvPr id="42010" name="Rectangle 53"/>
            <p:cNvSpPr>
              <a:spLocks/>
            </p:cNvSpPr>
            <p:nvPr/>
          </p:nvSpPr>
          <p:spPr bwMode="auto">
            <a:xfrm>
              <a:off x="0" y="0"/>
              <a:ext cx="1328" cy="288"/>
            </a:xfrm>
            <a:prstGeom prst="rect">
              <a:avLst/>
            </a:prstGeom>
            <a:gradFill rotWithShape="0">
              <a:gsLst>
                <a:gs pos="0">
                  <a:srgbClr val="333333"/>
                </a:gs>
                <a:gs pos="100000">
                  <a:srgbClr val="666666"/>
                </a:gs>
              </a:gsLst>
              <a:lin ang="5400000" scaled="1"/>
            </a:gradFill>
            <a:ln w="25400">
              <a:noFill/>
              <a:miter lim="800000"/>
              <a:headEnd/>
              <a:tailEnd/>
            </a:ln>
          </p:spPr>
          <p:txBody>
            <a:bodyPr lIns="0" tIns="0" rIns="0" bIns="0"/>
            <a:lstStyle/>
            <a:p>
              <a:endParaRPr lang="it-IT"/>
            </a:p>
          </p:txBody>
        </p:sp>
        <p:sp>
          <p:nvSpPr>
            <p:cNvPr id="42011" name="Rectangle 54"/>
            <p:cNvSpPr>
              <a:spLocks/>
            </p:cNvSpPr>
            <p:nvPr/>
          </p:nvSpPr>
          <p:spPr bwMode="auto">
            <a:xfrm>
              <a:off x="12" y="24"/>
              <a:ext cx="1296" cy="232"/>
            </a:xfrm>
            <a:prstGeom prst="rect">
              <a:avLst/>
            </a:prstGeom>
            <a:noFill/>
            <a:ln w="12700">
              <a:noFill/>
              <a:miter lim="800000"/>
              <a:headEnd/>
              <a:tailEnd/>
            </a:ln>
          </p:spPr>
          <p:txBody>
            <a:bodyPr lIns="0" tIns="0" rIns="0" bIns="0" anchor="ctr"/>
            <a:lstStyle/>
            <a:p>
              <a:pPr algn="ctr" defTabSz="642938"/>
              <a:r>
                <a:rPr lang="en-US" sz="1300">
                  <a:solidFill>
                    <a:srgbClr val="FFFFFF"/>
                  </a:solidFill>
                  <a:latin typeface="Gill Sans" charset="0"/>
                  <a:sym typeface="Gill Sans" charset="0"/>
                </a:rPr>
                <a:t>moiré deflectometer</a:t>
              </a:r>
            </a:p>
          </p:txBody>
        </p:sp>
      </p:grpSp>
      <p:sp>
        <p:nvSpPr>
          <p:cNvPr id="42003" name="Rectangle 55"/>
          <p:cNvSpPr>
            <a:spLocks/>
          </p:cNvSpPr>
          <p:nvPr/>
        </p:nvSpPr>
        <p:spPr bwMode="auto">
          <a:xfrm>
            <a:off x="1231900" y="4532313"/>
            <a:ext cx="242888" cy="24923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slit</a:t>
            </a:r>
          </a:p>
        </p:txBody>
      </p:sp>
      <p:sp>
        <p:nvSpPr>
          <p:cNvPr id="42004" name="Line 56"/>
          <p:cNvSpPr>
            <a:spLocks noChangeShapeType="1"/>
          </p:cNvSpPr>
          <p:nvPr/>
        </p:nvSpPr>
        <p:spPr bwMode="auto">
          <a:xfrm>
            <a:off x="1116013" y="4794250"/>
            <a:ext cx="965200" cy="9525"/>
          </a:xfrm>
          <a:prstGeom prst="line">
            <a:avLst/>
          </a:prstGeom>
          <a:noFill/>
          <a:ln w="38100">
            <a:solidFill>
              <a:srgbClr val="FFFFFF"/>
            </a:solidFill>
            <a:round/>
            <a:headEnd/>
            <a:tailEnd/>
          </a:ln>
        </p:spPr>
        <p:txBody>
          <a:bodyPr/>
          <a:lstStyle/>
          <a:p>
            <a:endParaRPr lang="it-IT"/>
          </a:p>
        </p:txBody>
      </p:sp>
      <p:sp>
        <p:nvSpPr>
          <p:cNvPr id="42005" name="Rectangle 57"/>
          <p:cNvSpPr>
            <a:spLocks/>
          </p:cNvSpPr>
          <p:nvPr/>
        </p:nvSpPr>
        <p:spPr bwMode="auto">
          <a:xfrm>
            <a:off x="4267200" y="4532313"/>
            <a:ext cx="242888" cy="24923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slit</a:t>
            </a:r>
          </a:p>
        </p:txBody>
      </p:sp>
      <p:sp>
        <p:nvSpPr>
          <p:cNvPr id="42006" name="Line 58"/>
          <p:cNvSpPr>
            <a:spLocks noChangeShapeType="1"/>
          </p:cNvSpPr>
          <p:nvPr/>
        </p:nvSpPr>
        <p:spPr bwMode="auto">
          <a:xfrm>
            <a:off x="3687763" y="4803775"/>
            <a:ext cx="965200" cy="9525"/>
          </a:xfrm>
          <a:prstGeom prst="line">
            <a:avLst/>
          </a:prstGeom>
          <a:noFill/>
          <a:ln w="38100">
            <a:solidFill>
              <a:srgbClr val="FFFFFF"/>
            </a:solidFill>
            <a:round/>
            <a:headEnd/>
            <a:tailEnd/>
          </a:ln>
        </p:spPr>
        <p:txBody>
          <a:bodyPr/>
          <a:lstStyle/>
          <a:p>
            <a:endParaRPr lang="it-IT"/>
          </a:p>
        </p:txBody>
      </p:sp>
      <p:sp>
        <p:nvSpPr>
          <p:cNvPr id="42007" name="Line 59"/>
          <p:cNvSpPr>
            <a:spLocks noChangeShapeType="1"/>
          </p:cNvSpPr>
          <p:nvPr/>
        </p:nvSpPr>
        <p:spPr bwMode="auto">
          <a:xfrm>
            <a:off x="1544638" y="4803775"/>
            <a:ext cx="2616200" cy="0"/>
          </a:xfrm>
          <a:prstGeom prst="line">
            <a:avLst/>
          </a:prstGeom>
          <a:noFill/>
          <a:ln w="38100">
            <a:solidFill>
              <a:srgbClr val="800000"/>
            </a:solidFill>
            <a:round/>
            <a:headEnd/>
            <a:tailEnd/>
          </a:ln>
        </p:spPr>
        <p:txBody>
          <a:bodyPr/>
          <a:lstStyle/>
          <a:p>
            <a:endParaRPr lang="it-IT"/>
          </a:p>
        </p:txBody>
      </p:sp>
      <p:sp>
        <p:nvSpPr>
          <p:cNvPr id="42008" name="Rectangle 60"/>
          <p:cNvSpPr>
            <a:spLocks/>
          </p:cNvSpPr>
          <p:nvPr/>
        </p:nvSpPr>
        <p:spPr bwMode="auto">
          <a:xfrm rot="-5400000">
            <a:off x="6200776" y="3402012"/>
            <a:ext cx="938212" cy="258763"/>
          </a:xfrm>
          <a:prstGeom prst="rect">
            <a:avLst/>
          </a:prstGeom>
          <a:noFill/>
          <a:ln w="12700">
            <a:noFill/>
            <a:miter lim="800000"/>
            <a:headEnd/>
            <a:tailEnd/>
          </a:ln>
        </p:spPr>
        <p:txBody>
          <a:bodyPr wrap="none" lIns="0" tIns="0" rIns="0" bIns="0" anchor="ctr">
            <a:spAutoFit/>
          </a:bodyPr>
          <a:lstStyle/>
          <a:p>
            <a:pPr algn="ctr" defTabSz="642938"/>
            <a:r>
              <a:rPr lang="en-US" sz="1300" b="1" i="1">
                <a:solidFill>
                  <a:srgbClr val="800000"/>
                </a:solidFill>
                <a:latin typeface="Gill Sans" charset="0"/>
                <a:sym typeface="Gill Sans" charset="0"/>
              </a:rPr>
              <a:t>fringe shift</a:t>
            </a:r>
          </a:p>
        </p:txBody>
      </p:sp>
      <p:sp>
        <p:nvSpPr>
          <p:cNvPr id="42009" name="Text Box 61"/>
          <p:cNvSpPr txBox="1">
            <a:spLocks noChangeArrowheads="1"/>
          </p:cNvSpPr>
          <p:nvPr/>
        </p:nvSpPr>
        <p:spPr bwMode="auto">
          <a:xfrm>
            <a:off x="4791075" y="5067300"/>
            <a:ext cx="952500" cy="641350"/>
          </a:xfrm>
          <a:prstGeom prst="rect">
            <a:avLst/>
          </a:prstGeom>
          <a:noFill/>
          <a:ln w="9525">
            <a:noFill/>
            <a:miter lim="800000"/>
            <a:headEnd/>
            <a:tailEnd/>
          </a:ln>
        </p:spPr>
        <p:txBody>
          <a:bodyPr>
            <a:spAutoFit/>
          </a:bodyPr>
          <a:lstStyle/>
          <a:p>
            <a:pPr>
              <a:spcBef>
                <a:spcPct val="50000"/>
              </a:spcBef>
            </a:pPr>
            <a:r>
              <a:rPr lang="en-US"/>
              <a:t>Fringe shift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data 3"/>
          <p:cNvSpPr>
            <a:spLocks noGrp="1"/>
          </p:cNvSpPr>
          <p:nvPr>
            <p:ph type="dt" sz="quarter" idx="10"/>
          </p:nvPr>
        </p:nvSpPr>
        <p:spPr>
          <a:noFill/>
        </p:spPr>
        <p:txBody>
          <a:bodyPr/>
          <a:lstStyle/>
          <a:p>
            <a:fld id="{11C9DB12-55FB-47D7-AB77-18C878919DDC}" type="datetime1">
              <a:rPr lang="en-US"/>
              <a:pPr/>
              <a:t>10/3/2012</a:t>
            </a:fld>
            <a:endParaRPr lang="it-IT"/>
          </a:p>
        </p:txBody>
      </p:sp>
      <p:sp>
        <p:nvSpPr>
          <p:cNvPr id="43011" name="Segnaposto piè di pagina 4"/>
          <p:cNvSpPr>
            <a:spLocks noGrp="1"/>
          </p:cNvSpPr>
          <p:nvPr>
            <p:ph type="ftr" sz="quarter" idx="11"/>
          </p:nvPr>
        </p:nvSpPr>
        <p:spPr>
          <a:noFill/>
        </p:spPr>
        <p:txBody>
          <a:bodyPr/>
          <a:lstStyle/>
          <a:p>
            <a:r>
              <a:rPr lang="en-US"/>
              <a:t>5th Meeting on CPT and Lorentz Symmetry - Bloomington 2010</a:t>
            </a:r>
            <a:endParaRPr lang="it-IT"/>
          </a:p>
        </p:txBody>
      </p:sp>
      <p:pic>
        <p:nvPicPr>
          <p:cNvPr id="43012" name="Picture 2"/>
          <p:cNvPicPr>
            <a:picLocks noChangeAspect="1" noChangeArrowheads="1"/>
          </p:cNvPicPr>
          <p:nvPr/>
        </p:nvPicPr>
        <p:blipFill>
          <a:blip r:embed="rId3" cstate="print"/>
          <a:srcRect/>
          <a:stretch>
            <a:fillRect/>
          </a:stretch>
        </p:blipFill>
        <p:spPr bwMode="auto">
          <a:xfrm>
            <a:off x="3455988" y="822325"/>
            <a:ext cx="1152525" cy="722313"/>
          </a:xfrm>
          <a:prstGeom prst="rect">
            <a:avLst/>
          </a:prstGeom>
          <a:noFill/>
          <a:ln w="12700">
            <a:noFill/>
            <a:miter lim="800000"/>
            <a:headEnd/>
            <a:tailEnd/>
          </a:ln>
        </p:spPr>
      </p:pic>
      <p:sp>
        <p:nvSpPr>
          <p:cNvPr id="43013" name="Rectangle 3"/>
          <p:cNvSpPr>
            <a:spLocks/>
          </p:cNvSpPr>
          <p:nvPr/>
        </p:nvSpPr>
        <p:spPr bwMode="auto">
          <a:xfrm>
            <a:off x="5768975" y="393700"/>
            <a:ext cx="3244850" cy="436563"/>
          </a:xfrm>
          <a:prstGeom prst="rect">
            <a:avLst/>
          </a:prstGeom>
          <a:noFill/>
          <a:ln w="12700">
            <a:noFill/>
            <a:miter lim="800000"/>
            <a:headEnd/>
            <a:tailEnd/>
          </a:ln>
        </p:spPr>
        <p:txBody>
          <a:bodyPr wrap="none" lIns="0" tIns="0" rIns="0" bIns="0" anchor="ctr">
            <a:spAutoFit/>
          </a:bodyPr>
          <a:lstStyle/>
          <a:p>
            <a:pPr algn="r" defTabSz="642938"/>
            <a:r>
              <a:rPr lang="en-US" sz="2500">
                <a:solidFill>
                  <a:srgbClr val="4D4B96"/>
                </a:solidFill>
                <a:latin typeface="Gill Sans" charset="0"/>
                <a:sym typeface="Gill Sans" charset="0"/>
              </a:rPr>
              <a:t>M</a:t>
            </a:r>
            <a:r>
              <a:rPr lang="en-US" sz="2500">
                <a:solidFill>
                  <a:srgbClr val="4B4B4B"/>
                </a:solidFill>
                <a:latin typeface="Gill Sans" charset="0"/>
                <a:sym typeface="Gill Sans" charset="0"/>
              </a:rPr>
              <a:t> </a:t>
            </a:r>
            <a:r>
              <a:rPr lang="en-US" sz="2500">
                <a:solidFill>
                  <a:srgbClr val="3682BD"/>
                </a:solidFill>
                <a:latin typeface="Gill Sans" charset="0"/>
                <a:sym typeface="Gill Sans" charset="0"/>
              </a:rPr>
              <a:t>o</a:t>
            </a:r>
            <a:r>
              <a:rPr lang="en-US" sz="2500">
                <a:solidFill>
                  <a:srgbClr val="4B4B4B"/>
                </a:solidFill>
                <a:latin typeface="Gill Sans" charset="0"/>
                <a:sym typeface="Gill Sans" charset="0"/>
              </a:rPr>
              <a:t> </a:t>
            </a:r>
            <a:r>
              <a:rPr lang="en-US" sz="2500">
                <a:solidFill>
                  <a:srgbClr val="86AF2F"/>
                </a:solidFill>
                <a:latin typeface="Gill Sans" charset="0"/>
                <a:sym typeface="Gill Sans" charset="0"/>
              </a:rPr>
              <a:t>i</a:t>
            </a:r>
            <a:r>
              <a:rPr lang="en-US" sz="2500">
                <a:solidFill>
                  <a:srgbClr val="4B4B4B"/>
                </a:solidFill>
                <a:latin typeface="Gill Sans" charset="0"/>
                <a:sym typeface="Gill Sans" charset="0"/>
              </a:rPr>
              <a:t> </a:t>
            </a:r>
            <a:r>
              <a:rPr lang="en-US" sz="2500">
                <a:solidFill>
                  <a:srgbClr val="DFBC21"/>
                </a:solidFill>
                <a:latin typeface="Gill Sans" charset="0"/>
                <a:sym typeface="Gill Sans" charset="0"/>
              </a:rPr>
              <a:t>r</a:t>
            </a:r>
            <a:r>
              <a:rPr lang="en-US" sz="2500">
                <a:solidFill>
                  <a:srgbClr val="4B4B4B"/>
                </a:solidFill>
                <a:latin typeface="Gill Sans" charset="0"/>
                <a:sym typeface="Gill Sans" charset="0"/>
              </a:rPr>
              <a:t> </a:t>
            </a:r>
            <a:r>
              <a:rPr lang="en-US" sz="2500">
                <a:solidFill>
                  <a:srgbClr val="B52420"/>
                </a:solidFill>
                <a:latin typeface="Gill Sans" charset="0"/>
                <a:sym typeface="Gill Sans" charset="0"/>
              </a:rPr>
              <a:t>é  deflectometer</a:t>
            </a:r>
          </a:p>
        </p:txBody>
      </p:sp>
      <p:sp>
        <p:nvSpPr>
          <p:cNvPr id="43014" name="Rectangle 4"/>
          <p:cNvSpPr>
            <a:spLocks/>
          </p:cNvSpPr>
          <p:nvPr/>
        </p:nvSpPr>
        <p:spPr bwMode="auto">
          <a:xfrm>
            <a:off x="4846638" y="1054100"/>
            <a:ext cx="2693987" cy="258763"/>
          </a:xfrm>
          <a:prstGeom prst="rect">
            <a:avLst/>
          </a:prstGeom>
          <a:noFill/>
          <a:ln w="12700">
            <a:noFill/>
            <a:miter lim="800000"/>
            <a:headEnd/>
            <a:tailEnd/>
          </a:ln>
        </p:spPr>
        <p:txBody>
          <a:bodyPr wrap="none" lIns="0" tIns="0" rIns="0" bIns="0" anchor="ctr">
            <a:spAutoFit/>
          </a:bodyPr>
          <a:lstStyle/>
          <a:p>
            <a:pPr defTabSz="642938"/>
            <a:r>
              <a:rPr lang="en-US" sz="1300" b="1">
                <a:solidFill>
                  <a:srgbClr val="800000"/>
                </a:solidFill>
                <a:latin typeface="Gill Sans" charset="0"/>
                <a:sym typeface="Gill Sans" charset="0"/>
              </a:rPr>
              <a:t>fringe shift of the shadow image</a:t>
            </a:r>
          </a:p>
        </p:txBody>
      </p:sp>
      <p:sp>
        <p:nvSpPr>
          <p:cNvPr id="43015" name="AutoShape 5"/>
          <p:cNvSpPr>
            <a:spLocks/>
          </p:cNvSpPr>
          <p:nvPr/>
        </p:nvSpPr>
        <p:spPr bwMode="auto">
          <a:xfrm>
            <a:off x="2751138" y="1616075"/>
            <a:ext cx="6169025" cy="465138"/>
          </a:xfrm>
          <a:prstGeom prst="roundRect">
            <a:avLst>
              <a:gd name="adj" fmla="val 28843"/>
            </a:avLst>
          </a:prstGeom>
          <a:solidFill>
            <a:srgbClr val="E6E6E6"/>
          </a:solidFill>
          <a:ln w="25400">
            <a:solidFill>
              <a:srgbClr val="B3B3B3"/>
            </a:solidFill>
            <a:round/>
            <a:headEnd/>
            <a:tailEnd/>
          </a:ln>
        </p:spPr>
        <p:txBody>
          <a:bodyPr lIns="0" tIns="0" rIns="0" bIns="0"/>
          <a:lstStyle/>
          <a:p>
            <a:endParaRPr lang="it-IT"/>
          </a:p>
        </p:txBody>
      </p:sp>
      <p:sp>
        <p:nvSpPr>
          <p:cNvPr id="43016" name="Rectangle 6"/>
          <p:cNvSpPr>
            <a:spLocks/>
          </p:cNvSpPr>
          <p:nvPr/>
        </p:nvSpPr>
        <p:spPr bwMode="auto">
          <a:xfrm>
            <a:off x="2973388" y="1682750"/>
            <a:ext cx="5732462" cy="322263"/>
          </a:xfrm>
          <a:prstGeom prst="rect">
            <a:avLst/>
          </a:prstGeom>
          <a:noFill/>
          <a:ln w="12700">
            <a:noFill/>
            <a:miter lim="800000"/>
            <a:headEnd/>
            <a:tailEnd/>
          </a:ln>
        </p:spPr>
        <p:txBody>
          <a:bodyPr lIns="0" tIns="0" rIns="0" bIns="0" anchor="ctr"/>
          <a:lstStyle/>
          <a:p>
            <a:pPr defTabSz="642938"/>
            <a:r>
              <a:rPr lang="en-US" sz="1700">
                <a:latin typeface="Gill Sans" charset="0"/>
                <a:sym typeface="Gill Sans" charset="0"/>
              </a:rPr>
              <a:t>T = time of flight = [t</a:t>
            </a:r>
            <a:r>
              <a:rPr lang="en-US" sz="1300" b="1" baseline="-6000">
                <a:latin typeface="Gill Sans" charset="0"/>
                <a:sym typeface="Gill Sans" charset="0"/>
              </a:rPr>
              <a:t>STARK</a:t>
            </a:r>
            <a:r>
              <a:rPr lang="en-US" sz="1700">
                <a:latin typeface="Gill Sans" charset="0"/>
                <a:sym typeface="Gill Sans" charset="0"/>
              </a:rPr>
              <a:t> - t</a:t>
            </a:r>
            <a:r>
              <a:rPr lang="en-US" sz="1300" b="1" baseline="-6000">
                <a:latin typeface="Gill Sans" charset="0"/>
                <a:sym typeface="Gill Sans" charset="0"/>
              </a:rPr>
              <a:t>DET</a:t>
            </a:r>
            <a:r>
              <a:rPr lang="en-US" sz="1700">
                <a:latin typeface="Gill Sans" charset="0"/>
                <a:sym typeface="Gill Sans" charset="0"/>
              </a:rPr>
              <a:t>]     </a:t>
            </a:r>
            <a:r>
              <a:rPr lang="en-US" sz="1300">
                <a:latin typeface="Gill Sans" charset="0"/>
                <a:sym typeface="Gill Sans" charset="0"/>
              </a:rPr>
              <a:t>(L~ </a:t>
            </a:r>
            <a:r>
              <a:rPr lang="en-US" sz="1300">
                <a:latin typeface="Eurostile" pitchFamily="34" charset="0"/>
                <a:sym typeface="Eurostile" pitchFamily="34" charset="0"/>
              </a:rPr>
              <a:t>1 </a:t>
            </a:r>
            <a:r>
              <a:rPr lang="en-US" sz="1300">
                <a:latin typeface="Gill Sans" charset="0"/>
                <a:sym typeface="Gill Sans" charset="0"/>
              </a:rPr>
              <a:t>m, v ~ </a:t>
            </a:r>
            <a:r>
              <a:rPr lang="en-US" sz="1300">
                <a:latin typeface="Eurostile" pitchFamily="34" charset="0"/>
                <a:sym typeface="Eurostile" pitchFamily="34" charset="0"/>
              </a:rPr>
              <a:t>500 </a:t>
            </a:r>
            <a:r>
              <a:rPr lang="en-US" sz="1300">
                <a:latin typeface="Gill Sans" charset="0"/>
                <a:sym typeface="Gill Sans" charset="0"/>
              </a:rPr>
              <a:t>m/s </a:t>
            </a:r>
            <a:r>
              <a:rPr lang="en-US" sz="1300" b="1">
                <a:solidFill>
                  <a:srgbClr val="640E2F"/>
                </a:solidFill>
                <a:latin typeface="Gill Sans" charset="0"/>
                <a:sym typeface="Gill Sans" charset="0"/>
              </a:rPr>
              <a:t>➠T ~ </a:t>
            </a:r>
            <a:r>
              <a:rPr lang="en-US" sz="1300" b="1">
                <a:solidFill>
                  <a:srgbClr val="640E2F"/>
                </a:solidFill>
                <a:latin typeface="Eurostile" pitchFamily="34" charset="0"/>
                <a:sym typeface="Eurostile" pitchFamily="34" charset="0"/>
              </a:rPr>
              <a:t>2 </a:t>
            </a:r>
            <a:r>
              <a:rPr lang="en-US" sz="1300" b="1">
                <a:solidFill>
                  <a:srgbClr val="640E2F"/>
                </a:solidFill>
                <a:latin typeface="Gill Sans" charset="0"/>
                <a:sym typeface="Gill Sans" charset="0"/>
              </a:rPr>
              <a:t>ms</a:t>
            </a:r>
            <a:r>
              <a:rPr lang="en-US" sz="1300">
                <a:latin typeface="Gill Sans" charset="0"/>
                <a:sym typeface="Gill Sans" charset="0"/>
              </a:rPr>
              <a:t>)</a:t>
            </a:r>
          </a:p>
        </p:txBody>
      </p:sp>
      <p:grpSp>
        <p:nvGrpSpPr>
          <p:cNvPr id="2" name="Group 7"/>
          <p:cNvGrpSpPr>
            <a:grpSpLocks/>
          </p:cNvGrpSpPr>
          <p:nvPr/>
        </p:nvGrpSpPr>
        <p:grpSpPr bwMode="auto">
          <a:xfrm>
            <a:off x="228600" y="661988"/>
            <a:ext cx="2509838" cy="5626100"/>
            <a:chOff x="24" y="21"/>
            <a:chExt cx="2248" cy="5041"/>
          </a:xfrm>
        </p:grpSpPr>
        <p:sp>
          <p:nvSpPr>
            <p:cNvPr id="43027" name="Rectangle 8"/>
            <p:cNvSpPr>
              <a:spLocks/>
            </p:cNvSpPr>
            <p:nvPr/>
          </p:nvSpPr>
          <p:spPr bwMode="auto">
            <a:xfrm>
              <a:off x="71" y="21"/>
              <a:ext cx="2143" cy="356"/>
            </a:xfrm>
            <a:prstGeom prst="rect">
              <a:avLst/>
            </a:prstGeom>
            <a:noFill/>
            <a:ln w="12700">
              <a:noFill/>
              <a:miter lim="800000"/>
              <a:headEnd/>
              <a:tailEnd/>
            </a:ln>
          </p:spPr>
          <p:txBody>
            <a:bodyPr wrap="none" lIns="0" tIns="0" rIns="0" bIns="0" anchor="ctr">
              <a:spAutoFit/>
            </a:bodyPr>
            <a:lstStyle/>
            <a:p>
              <a:pPr algn="ctr" defTabSz="642938"/>
              <a:r>
                <a:rPr lang="en-US" sz="1300">
                  <a:latin typeface="Gill Sans" charset="0"/>
                  <a:sym typeface="Gill Sans" charset="0"/>
                </a:rPr>
                <a:t>Out beam is not monochromatic </a:t>
              </a:r>
              <a:br>
                <a:rPr lang="en-US" sz="1300">
                  <a:latin typeface="Gill Sans" charset="0"/>
                  <a:sym typeface="Gill Sans" charset="0"/>
                </a:rPr>
              </a:br>
              <a:r>
                <a:rPr lang="en-US" sz="1300">
                  <a:latin typeface="Gill Sans" charset="0"/>
                  <a:sym typeface="Gill Sans" charset="0"/>
                </a:rPr>
                <a:t>(T varies quite a lot)</a:t>
              </a:r>
            </a:p>
          </p:txBody>
        </p:sp>
        <p:grpSp>
          <p:nvGrpSpPr>
            <p:cNvPr id="3" name="Group 9"/>
            <p:cNvGrpSpPr>
              <a:grpSpLocks/>
            </p:cNvGrpSpPr>
            <p:nvPr/>
          </p:nvGrpSpPr>
          <p:grpSpPr bwMode="auto">
            <a:xfrm>
              <a:off x="27" y="446"/>
              <a:ext cx="2245" cy="2192"/>
              <a:chOff x="27" y="0"/>
              <a:chExt cx="2245" cy="2192"/>
            </a:xfrm>
          </p:grpSpPr>
          <p:sp>
            <p:nvSpPr>
              <p:cNvPr id="43038" name="AutoShape 10"/>
              <p:cNvSpPr>
                <a:spLocks/>
              </p:cNvSpPr>
              <p:nvPr/>
            </p:nvSpPr>
            <p:spPr bwMode="auto">
              <a:xfrm>
                <a:off x="32" y="0"/>
                <a:ext cx="2240" cy="2192"/>
              </a:xfrm>
              <a:prstGeom prst="roundRect">
                <a:avLst>
                  <a:gd name="adj" fmla="val 5472"/>
                </a:avLst>
              </a:prstGeom>
              <a:solidFill>
                <a:srgbClr val="FFFFFF"/>
              </a:solidFill>
              <a:ln w="25400">
                <a:solidFill>
                  <a:srgbClr val="B3B3B3"/>
                </a:solidFill>
                <a:round/>
                <a:headEnd/>
                <a:tailEnd/>
              </a:ln>
            </p:spPr>
            <p:txBody>
              <a:bodyPr lIns="0" tIns="0" rIns="0" bIns="0"/>
              <a:lstStyle/>
              <a:p>
                <a:endParaRPr lang="it-IT"/>
              </a:p>
            </p:txBody>
          </p:sp>
          <p:pic>
            <p:nvPicPr>
              <p:cNvPr id="43039" name="Picture 11"/>
              <p:cNvPicPr>
                <a:picLocks noChangeAspect="1" noChangeArrowheads="1"/>
              </p:cNvPicPr>
              <p:nvPr/>
            </p:nvPicPr>
            <p:blipFill>
              <a:blip r:embed="rId4" cstate="print"/>
              <a:srcRect/>
              <a:stretch>
                <a:fillRect/>
              </a:stretch>
            </p:blipFill>
            <p:spPr bwMode="auto">
              <a:xfrm>
                <a:off x="144" y="113"/>
                <a:ext cx="2036" cy="1848"/>
              </a:xfrm>
              <a:prstGeom prst="rect">
                <a:avLst/>
              </a:prstGeom>
              <a:noFill/>
              <a:ln w="12700">
                <a:noFill/>
                <a:miter lim="800000"/>
                <a:headEnd/>
                <a:tailEnd/>
              </a:ln>
            </p:spPr>
          </p:pic>
          <p:sp>
            <p:nvSpPr>
              <p:cNvPr id="43040" name="Rectangle 12"/>
              <p:cNvSpPr>
                <a:spLocks/>
              </p:cNvSpPr>
              <p:nvPr/>
            </p:nvSpPr>
            <p:spPr bwMode="auto">
              <a:xfrm>
                <a:off x="424" y="201"/>
                <a:ext cx="108" cy="231"/>
              </a:xfrm>
              <a:prstGeom prst="rect">
                <a:avLst/>
              </a:prstGeom>
              <a:noFill/>
              <a:ln w="12700">
                <a:noFill/>
                <a:miter lim="800000"/>
                <a:headEnd/>
                <a:tailEnd/>
              </a:ln>
            </p:spPr>
            <p:txBody>
              <a:bodyPr wrap="none" lIns="0" tIns="0" rIns="0" bIns="0" anchor="ctr">
                <a:spAutoFit/>
              </a:bodyPr>
              <a:lstStyle/>
              <a:p>
                <a:pPr defTabSz="642938"/>
                <a:r>
                  <a:rPr lang="en-US" sz="1700" b="1">
                    <a:solidFill>
                      <a:srgbClr val="640E2F"/>
                    </a:solidFill>
                    <a:latin typeface="Gill Sans" charset="0"/>
                    <a:sym typeface="Gill Sans" charset="0"/>
                  </a:rPr>
                  <a:t>v</a:t>
                </a:r>
              </a:p>
            </p:txBody>
          </p:sp>
          <p:sp>
            <p:nvSpPr>
              <p:cNvPr id="43041" name="Rectangle 13"/>
              <p:cNvSpPr>
                <a:spLocks/>
              </p:cNvSpPr>
              <p:nvPr/>
            </p:nvSpPr>
            <p:spPr bwMode="auto">
              <a:xfrm rot="-5400000">
                <a:off x="-327" y="469"/>
                <a:ext cx="885" cy="178"/>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sp>
            <p:nvSpPr>
              <p:cNvPr id="43042" name="Rectangle 14"/>
              <p:cNvSpPr>
                <a:spLocks/>
              </p:cNvSpPr>
              <p:nvPr/>
            </p:nvSpPr>
            <p:spPr bwMode="auto">
              <a:xfrm>
                <a:off x="1838" y="1964"/>
                <a:ext cx="255" cy="178"/>
              </a:xfrm>
              <a:prstGeom prst="rect">
                <a:avLst/>
              </a:prstGeom>
              <a:noFill/>
              <a:ln w="12700">
                <a:noFill/>
                <a:miter lim="800000"/>
                <a:headEnd/>
                <a:tailEnd/>
              </a:ln>
            </p:spPr>
            <p:txBody>
              <a:bodyPr wrap="none" lIns="0" tIns="0" rIns="0" bIns="0" anchor="ctr">
                <a:spAutoFit/>
              </a:bodyPr>
              <a:lstStyle/>
              <a:p>
                <a:pPr algn="r" defTabSz="642938"/>
                <a:r>
                  <a:rPr lang="en-US" sz="1300" b="1" i="1">
                    <a:latin typeface="Gill Sans" charset="0"/>
                    <a:sym typeface="Gill Sans" charset="0"/>
                  </a:rPr>
                  <a:t>m/s</a:t>
                </a:r>
              </a:p>
            </p:txBody>
          </p:sp>
        </p:grpSp>
        <p:sp>
          <p:nvSpPr>
            <p:cNvPr id="43029" name="Rectangle 15"/>
            <p:cNvSpPr>
              <a:spLocks/>
            </p:cNvSpPr>
            <p:nvPr/>
          </p:nvSpPr>
          <p:spPr bwMode="auto">
            <a:xfrm rot="5400000">
              <a:off x="1039" y="2546"/>
              <a:ext cx="213" cy="342"/>
            </a:xfrm>
            <a:prstGeom prst="rect">
              <a:avLst/>
            </a:prstGeom>
            <a:noFill/>
            <a:ln w="12700">
              <a:noFill/>
              <a:miter lim="800000"/>
              <a:headEnd/>
              <a:tailEnd/>
            </a:ln>
          </p:spPr>
          <p:txBody>
            <a:bodyPr wrap="none" lIns="0" tIns="0" rIns="0" bIns="0" anchor="ctr">
              <a:spAutoFit/>
            </a:bodyPr>
            <a:lstStyle/>
            <a:p>
              <a:pPr defTabSz="642938"/>
              <a:r>
                <a:rPr lang="en-US" sz="2500" b="1">
                  <a:solidFill>
                    <a:srgbClr val="640E2F"/>
                  </a:solidFill>
                  <a:latin typeface="Gill Sans" charset="0"/>
                  <a:sym typeface="Gill Sans" charset="0"/>
                </a:rPr>
                <a:t>➠</a:t>
              </a:r>
            </a:p>
          </p:txBody>
        </p:sp>
        <p:grpSp>
          <p:nvGrpSpPr>
            <p:cNvPr id="4" name="Group 16"/>
            <p:cNvGrpSpPr>
              <a:grpSpLocks/>
            </p:cNvGrpSpPr>
            <p:nvPr/>
          </p:nvGrpSpPr>
          <p:grpSpPr bwMode="auto">
            <a:xfrm>
              <a:off x="24" y="2870"/>
              <a:ext cx="2240" cy="2192"/>
              <a:chOff x="8" y="0"/>
              <a:chExt cx="2240" cy="2192"/>
            </a:xfrm>
          </p:grpSpPr>
          <p:sp>
            <p:nvSpPr>
              <p:cNvPr id="43032" name="AutoShape 17"/>
              <p:cNvSpPr>
                <a:spLocks/>
              </p:cNvSpPr>
              <p:nvPr/>
            </p:nvSpPr>
            <p:spPr bwMode="auto">
              <a:xfrm>
                <a:off x="8" y="0"/>
                <a:ext cx="2240" cy="2192"/>
              </a:xfrm>
              <a:prstGeom prst="roundRect">
                <a:avLst>
                  <a:gd name="adj" fmla="val 5472"/>
                </a:avLst>
              </a:prstGeom>
              <a:solidFill>
                <a:srgbClr val="FFFFFF"/>
              </a:solidFill>
              <a:ln w="25400">
                <a:solidFill>
                  <a:srgbClr val="B3B3B3"/>
                </a:solidFill>
                <a:round/>
                <a:headEnd/>
                <a:tailEnd/>
              </a:ln>
            </p:spPr>
            <p:txBody>
              <a:bodyPr lIns="0" tIns="0" rIns="0" bIns="0"/>
              <a:lstStyle/>
              <a:p>
                <a:endParaRPr lang="it-IT"/>
              </a:p>
            </p:txBody>
          </p:sp>
          <p:grpSp>
            <p:nvGrpSpPr>
              <p:cNvPr id="5" name="Group 18"/>
              <p:cNvGrpSpPr>
                <a:grpSpLocks/>
              </p:cNvGrpSpPr>
              <p:nvPr/>
            </p:nvGrpSpPr>
            <p:grpSpPr bwMode="auto">
              <a:xfrm>
                <a:off x="27" y="83"/>
                <a:ext cx="2218" cy="2058"/>
                <a:chOff x="27" y="17"/>
                <a:chExt cx="2218" cy="2058"/>
              </a:xfrm>
            </p:grpSpPr>
            <p:pic>
              <p:nvPicPr>
                <p:cNvPr id="43035" name="Picture 19"/>
                <p:cNvPicPr>
                  <a:picLocks noChangeAspect="1" noChangeArrowheads="1"/>
                </p:cNvPicPr>
                <p:nvPr/>
              </p:nvPicPr>
              <p:blipFill>
                <a:blip r:embed="rId5" cstate="print"/>
                <a:srcRect/>
                <a:stretch>
                  <a:fillRect/>
                </a:stretch>
              </p:blipFill>
              <p:spPr bwMode="auto">
                <a:xfrm>
                  <a:off x="192" y="23"/>
                  <a:ext cx="2040" cy="1865"/>
                </a:xfrm>
                <a:prstGeom prst="rect">
                  <a:avLst/>
                </a:prstGeom>
                <a:noFill/>
                <a:ln w="12700">
                  <a:noFill/>
                  <a:miter lim="800000"/>
                  <a:headEnd/>
                  <a:tailEnd/>
                </a:ln>
              </p:spPr>
            </p:pic>
            <p:sp>
              <p:nvSpPr>
                <p:cNvPr id="43036" name="Rectangle 20"/>
                <p:cNvSpPr>
                  <a:spLocks/>
                </p:cNvSpPr>
                <p:nvPr/>
              </p:nvSpPr>
              <p:spPr bwMode="auto">
                <a:xfrm rot="-5400000">
                  <a:off x="-327" y="371"/>
                  <a:ext cx="885" cy="178"/>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sp>
              <p:nvSpPr>
                <p:cNvPr id="43037" name="Rectangle 21"/>
                <p:cNvSpPr>
                  <a:spLocks/>
                </p:cNvSpPr>
                <p:nvPr/>
              </p:nvSpPr>
              <p:spPr bwMode="auto">
                <a:xfrm>
                  <a:off x="1961" y="1898"/>
                  <a:ext cx="284" cy="177"/>
                </a:xfrm>
                <a:prstGeom prst="rect">
                  <a:avLst/>
                </a:prstGeom>
                <a:noFill/>
                <a:ln w="12700">
                  <a:noFill/>
                  <a:miter lim="800000"/>
                  <a:headEnd/>
                  <a:tailEnd/>
                </a:ln>
              </p:spPr>
              <p:txBody>
                <a:bodyPr wrap="none" lIns="0" tIns="0" rIns="0" bIns="0" anchor="ctr">
                  <a:spAutoFit/>
                </a:bodyPr>
                <a:lstStyle/>
                <a:p>
                  <a:pPr algn="r" defTabSz="642938"/>
                  <a:r>
                    <a:rPr lang="en-US" sz="1300" b="1" i="1">
                      <a:latin typeface="Gill Sans" charset="0"/>
                      <a:sym typeface="Gill Sans" charset="0"/>
                    </a:rPr>
                    <a:t>ms</a:t>
                  </a:r>
                  <a:r>
                    <a:rPr lang="en-US" sz="1300" b="1" baseline="32000">
                      <a:latin typeface="Eurostile" pitchFamily="34" charset="0"/>
                      <a:sym typeface="Eurostile" pitchFamily="34" charset="0"/>
                    </a:rPr>
                    <a:t>2</a:t>
                  </a:r>
                </a:p>
              </p:txBody>
            </p:sp>
          </p:grpSp>
          <p:sp>
            <p:nvSpPr>
              <p:cNvPr id="43034" name="Rectangle 22"/>
              <p:cNvSpPr>
                <a:spLocks/>
              </p:cNvSpPr>
              <p:nvPr/>
            </p:nvSpPr>
            <p:spPr bwMode="auto">
              <a:xfrm>
                <a:off x="1635" y="192"/>
                <a:ext cx="205" cy="232"/>
              </a:xfrm>
              <a:prstGeom prst="rect">
                <a:avLst/>
              </a:prstGeom>
              <a:noFill/>
              <a:ln w="12700">
                <a:noFill/>
                <a:miter lim="800000"/>
                <a:headEnd/>
                <a:tailEnd/>
              </a:ln>
            </p:spPr>
            <p:txBody>
              <a:bodyPr wrap="none" lIns="0" tIns="0" rIns="0" bIns="0" anchor="ctr">
                <a:spAutoFit/>
              </a:bodyPr>
              <a:lstStyle/>
              <a:p>
                <a:pPr defTabSz="642938"/>
                <a:r>
                  <a:rPr lang="en-US" sz="1700" b="1">
                    <a:solidFill>
                      <a:srgbClr val="640E2F"/>
                    </a:solidFill>
                    <a:latin typeface="Gill Sans" charset="0"/>
                    <a:sym typeface="Gill Sans" charset="0"/>
                  </a:rPr>
                  <a:t>T</a:t>
                </a:r>
                <a:r>
                  <a:rPr lang="en-US" sz="1700" b="1" baseline="32000">
                    <a:solidFill>
                      <a:srgbClr val="640E2F"/>
                    </a:solidFill>
                    <a:latin typeface="Eurostile" pitchFamily="34" charset="0"/>
                    <a:sym typeface="Eurostile" pitchFamily="34" charset="0"/>
                  </a:rPr>
                  <a:t>2</a:t>
                </a:r>
              </a:p>
            </p:txBody>
          </p:sp>
        </p:grpSp>
        <p:sp>
          <p:nvSpPr>
            <p:cNvPr id="43031" name="Line 23"/>
            <p:cNvSpPr>
              <a:spLocks noChangeShapeType="1"/>
            </p:cNvSpPr>
            <p:nvPr/>
          </p:nvSpPr>
          <p:spPr bwMode="auto">
            <a:xfrm flipH="1">
              <a:off x="606" y="2176"/>
              <a:ext cx="1066" cy="2101"/>
            </a:xfrm>
            <a:prstGeom prst="line">
              <a:avLst/>
            </a:prstGeom>
            <a:noFill/>
            <a:ln w="25400">
              <a:solidFill>
                <a:srgbClr val="640E2F"/>
              </a:solidFill>
              <a:round/>
              <a:headEnd/>
              <a:tailEnd type="triangle" w="med" len="med"/>
            </a:ln>
          </p:spPr>
          <p:txBody>
            <a:bodyPr/>
            <a:lstStyle/>
            <a:p>
              <a:endParaRPr lang="it-IT"/>
            </a:p>
          </p:txBody>
        </p:sp>
      </p:grpSp>
      <p:sp>
        <p:nvSpPr>
          <p:cNvPr id="43018" name="Rectangle 25"/>
          <p:cNvSpPr>
            <a:spLocks/>
          </p:cNvSpPr>
          <p:nvPr/>
        </p:nvSpPr>
        <p:spPr bwMode="auto">
          <a:xfrm>
            <a:off x="2879725" y="2170113"/>
            <a:ext cx="6122988" cy="847725"/>
          </a:xfrm>
          <a:prstGeom prst="rect">
            <a:avLst/>
          </a:prstGeom>
          <a:noFill/>
          <a:ln w="12700">
            <a:noFill/>
            <a:miter lim="800000"/>
            <a:headEnd/>
            <a:tailEnd/>
          </a:ln>
        </p:spPr>
        <p:txBody>
          <a:bodyPr lIns="0" tIns="0" rIns="0" bIns="0"/>
          <a:lstStyle/>
          <a:p>
            <a:pPr algn="ctr" defTabSz="642938"/>
            <a:r>
              <a:rPr lang="en-US" sz="1700">
                <a:latin typeface="Gill Sans" charset="0"/>
                <a:sym typeface="Gill Sans" charset="0"/>
              </a:rPr>
              <a:t>Binning antihydrogens with mean velocity of </a:t>
            </a:r>
            <a:r>
              <a:rPr lang="en-US" sz="1700">
                <a:latin typeface="Eurostile" pitchFamily="34" charset="0"/>
                <a:sym typeface="Eurostile" pitchFamily="34" charset="0"/>
              </a:rPr>
              <a:t>600-550-500-450-400-350-300-250-200</a:t>
            </a:r>
            <a:r>
              <a:rPr lang="en-US" sz="1700">
                <a:latin typeface="Gill Sans" charset="0"/>
                <a:sym typeface="Gill Sans" charset="0"/>
              </a:rPr>
              <a:t> m/s, </a:t>
            </a:r>
          </a:p>
          <a:p>
            <a:pPr defTabSz="642938"/>
            <a:r>
              <a:rPr lang="en-US" sz="1700">
                <a:latin typeface="Gill Sans" charset="0"/>
                <a:sym typeface="Gill Sans" charset="0"/>
              </a:rPr>
              <a:t>                  and plotting δ as a function of                  </a:t>
            </a:r>
          </a:p>
        </p:txBody>
      </p:sp>
      <p:pic>
        <p:nvPicPr>
          <p:cNvPr id="43019" name="Picture 26"/>
          <p:cNvPicPr>
            <a:picLocks noChangeAspect="1" noChangeArrowheads="1"/>
          </p:cNvPicPr>
          <p:nvPr/>
        </p:nvPicPr>
        <p:blipFill>
          <a:blip r:embed="rId6" cstate="print"/>
          <a:srcRect/>
          <a:stretch>
            <a:fillRect/>
          </a:stretch>
        </p:blipFill>
        <p:spPr bwMode="auto">
          <a:xfrm>
            <a:off x="6883400" y="2724150"/>
            <a:ext cx="971550" cy="249238"/>
          </a:xfrm>
          <a:prstGeom prst="rect">
            <a:avLst/>
          </a:prstGeom>
          <a:noFill/>
          <a:ln w="12700">
            <a:noFill/>
            <a:miter lim="800000"/>
            <a:headEnd/>
            <a:tailEnd/>
          </a:ln>
        </p:spPr>
      </p:pic>
      <p:sp>
        <p:nvSpPr>
          <p:cNvPr id="43020" name="AutoShape 28"/>
          <p:cNvSpPr>
            <a:spLocks/>
          </p:cNvSpPr>
          <p:nvPr/>
        </p:nvSpPr>
        <p:spPr bwMode="auto">
          <a:xfrm>
            <a:off x="3228975" y="3251200"/>
            <a:ext cx="5465763" cy="2990850"/>
          </a:xfrm>
          <a:prstGeom prst="roundRect">
            <a:avLst>
              <a:gd name="adj" fmla="val 4477"/>
            </a:avLst>
          </a:prstGeom>
          <a:solidFill>
            <a:srgbClr val="FFFFFF"/>
          </a:solidFill>
          <a:ln w="25400">
            <a:solidFill>
              <a:srgbClr val="B3B3B3"/>
            </a:solidFill>
            <a:round/>
            <a:headEnd/>
            <a:tailEnd/>
          </a:ln>
        </p:spPr>
        <p:txBody>
          <a:bodyPr lIns="0" tIns="0" rIns="0" bIns="0"/>
          <a:lstStyle/>
          <a:p>
            <a:endParaRPr lang="it-IT"/>
          </a:p>
        </p:txBody>
      </p:sp>
      <p:pic>
        <p:nvPicPr>
          <p:cNvPr id="43021" name="Picture 29"/>
          <p:cNvPicPr>
            <a:picLocks noChangeAspect="1" noChangeArrowheads="1"/>
          </p:cNvPicPr>
          <p:nvPr/>
        </p:nvPicPr>
        <p:blipFill>
          <a:blip r:embed="rId7" cstate="print"/>
          <a:srcRect/>
          <a:stretch>
            <a:fillRect/>
          </a:stretch>
        </p:blipFill>
        <p:spPr bwMode="auto">
          <a:xfrm>
            <a:off x="3506788" y="3476625"/>
            <a:ext cx="5105400" cy="2465388"/>
          </a:xfrm>
          <a:prstGeom prst="rect">
            <a:avLst/>
          </a:prstGeom>
          <a:noFill/>
          <a:ln w="12700">
            <a:noFill/>
            <a:miter lim="800000"/>
            <a:headEnd/>
            <a:tailEnd/>
          </a:ln>
        </p:spPr>
      </p:pic>
      <p:sp>
        <p:nvSpPr>
          <p:cNvPr id="43022" name="Rectangle 30"/>
          <p:cNvSpPr>
            <a:spLocks/>
          </p:cNvSpPr>
          <p:nvPr/>
        </p:nvSpPr>
        <p:spPr bwMode="auto">
          <a:xfrm>
            <a:off x="3317875" y="3670300"/>
            <a:ext cx="217488" cy="2249488"/>
          </a:xfrm>
          <a:prstGeom prst="rect">
            <a:avLst/>
          </a:prstGeom>
          <a:solidFill>
            <a:srgbClr val="FFFFFF"/>
          </a:solidFill>
          <a:ln w="25400">
            <a:noFill/>
            <a:miter lim="800000"/>
            <a:headEnd/>
            <a:tailEnd/>
          </a:ln>
        </p:spPr>
        <p:txBody>
          <a:bodyPr lIns="0" tIns="0" rIns="0" bIns="0"/>
          <a:lstStyle/>
          <a:p>
            <a:endParaRPr lang="it-IT"/>
          </a:p>
        </p:txBody>
      </p:sp>
      <p:sp>
        <p:nvSpPr>
          <p:cNvPr id="43023" name="Rectangle 31"/>
          <p:cNvSpPr>
            <a:spLocks/>
          </p:cNvSpPr>
          <p:nvPr/>
        </p:nvSpPr>
        <p:spPr bwMode="auto">
          <a:xfrm rot="-5400000">
            <a:off x="3105944" y="3715544"/>
            <a:ext cx="542925" cy="198437"/>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δ (a.u.)</a:t>
            </a:r>
          </a:p>
        </p:txBody>
      </p:sp>
      <p:sp>
        <p:nvSpPr>
          <p:cNvPr id="43024" name="Rectangle 32"/>
          <p:cNvSpPr>
            <a:spLocks/>
          </p:cNvSpPr>
          <p:nvPr/>
        </p:nvSpPr>
        <p:spPr bwMode="auto">
          <a:xfrm>
            <a:off x="7151688" y="6029325"/>
            <a:ext cx="1392237" cy="198438"/>
          </a:xfrm>
          <a:prstGeom prst="rect">
            <a:avLst/>
          </a:prstGeom>
          <a:noFill/>
          <a:ln w="12700">
            <a:noFill/>
            <a:miter lim="800000"/>
            <a:headEnd/>
            <a:tailEnd/>
          </a:ln>
        </p:spPr>
        <p:txBody>
          <a:bodyPr wrap="none" lIns="0" tIns="0" rIns="0" bIns="0" anchor="ctr">
            <a:spAutoFit/>
          </a:bodyPr>
          <a:lstStyle/>
          <a:p>
            <a:pPr algn="r" defTabSz="642938"/>
            <a:r>
              <a:rPr lang="en-US" sz="1300" b="1" i="1">
                <a:latin typeface="Gill Sans" charset="0"/>
                <a:sym typeface="Gill Sans" charset="0"/>
              </a:rPr>
              <a:t>time of flight T (s)</a:t>
            </a:r>
          </a:p>
        </p:txBody>
      </p:sp>
      <p:sp>
        <p:nvSpPr>
          <p:cNvPr id="43025" name="Rectangle 33"/>
          <p:cNvSpPr>
            <a:spLocks/>
          </p:cNvSpPr>
          <p:nvPr/>
        </p:nvSpPr>
        <p:spPr bwMode="auto">
          <a:xfrm rot="5400000">
            <a:off x="5791200" y="2938463"/>
            <a:ext cx="238125" cy="384175"/>
          </a:xfrm>
          <a:prstGeom prst="rect">
            <a:avLst/>
          </a:prstGeom>
          <a:noFill/>
          <a:ln w="12700">
            <a:noFill/>
            <a:miter lim="800000"/>
            <a:headEnd/>
            <a:tailEnd/>
          </a:ln>
        </p:spPr>
        <p:txBody>
          <a:bodyPr wrap="none" lIns="0" tIns="0" rIns="0" bIns="0" anchor="ctr">
            <a:spAutoFit/>
          </a:bodyPr>
          <a:lstStyle/>
          <a:p>
            <a:pPr defTabSz="642938"/>
            <a:r>
              <a:rPr lang="en-US" sz="2500" b="1">
                <a:solidFill>
                  <a:srgbClr val="640E2F"/>
                </a:solidFill>
                <a:latin typeface="Gill Sans" charset="0"/>
                <a:sym typeface="Gill Sans" charset="0"/>
              </a:rPr>
              <a:t>➠</a:t>
            </a:r>
          </a:p>
        </p:txBody>
      </p:sp>
      <p:sp>
        <p:nvSpPr>
          <p:cNvPr id="43026" name="Rectangle 34"/>
          <p:cNvSpPr>
            <a:spLocks/>
          </p:cNvSpPr>
          <p:nvPr/>
        </p:nvSpPr>
        <p:spPr bwMode="auto">
          <a:xfrm>
            <a:off x="4005263" y="3910013"/>
            <a:ext cx="1582737" cy="198437"/>
          </a:xfrm>
          <a:prstGeom prst="rect">
            <a:avLst/>
          </a:prstGeom>
          <a:noFill/>
          <a:ln w="12700">
            <a:noFill/>
            <a:miter lim="800000"/>
            <a:headEnd/>
            <a:tailEnd/>
          </a:ln>
        </p:spPr>
        <p:txBody>
          <a:bodyPr wrap="none" lIns="0" tIns="0" rIns="0" bIns="0" anchor="ctr">
            <a:spAutoFit/>
          </a:bodyPr>
          <a:lstStyle/>
          <a:p>
            <a:pPr defTabSz="642938"/>
            <a:r>
              <a:rPr lang="en-US" sz="1300" b="1">
                <a:solidFill>
                  <a:srgbClr val="640E2F"/>
                </a:solidFill>
                <a:latin typeface="Gill Sans" charset="0"/>
                <a:sym typeface="Gill Sans" charset="0"/>
              </a:rPr>
              <a:t>g comes from the fit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01EB64EE-945F-473E-A789-F1724CC58C79}" type="datetime1">
              <a:rPr lang="en-US" smtClean="0">
                <a:solidFill>
                  <a:srgbClr val="FFF9E5">
                    <a:shade val="50000"/>
                  </a:srgbClr>
                </a:solidFill>
              </a:rPr>
              <a:t>10/3/2012</a:t>
            </a:fld>
            <a:endParaRPr lang="it-IT">
              <a:solidFill>
                <a:srgbClr val="FFF9E5">
                  <a:shade val="50000"/>
                </a:srgbClr>
              </a:solidFill>
            </a:endParaRPr>
          </a:p>
        </p:txBody>
      </p:sp>
      <p:pic>
        <p:nvPicPr>
          <p:cNvPr id="6" name="Picture 2" descr="C:\Users\Fabio\Desktop\Nuova cartella\aegis_overview2.jpg"/>
          <p:cNvPicPr>
            <a:picLocks noChangeAspect="1" noChangeArrowheads="1"/>
          </p:cNvPicPr>
          <p:nvPr/>
        </p:nvPicPr>
        <p:blipFill>
          <a:blip r:embed="rId3" cstate="print"/>
          <a:srcRect t="21607" r="132" b="13573"/>
          <a:stretch>
            <a:fillRect/>
          </a:stretch>
        </p:blipFill>
        <p:spPr bwMode="auto">
          <a:xfrm>
            <a:off x="594415" y="2528901"/>
            <a:ext cx="6677885" cy="3420380"/>
          </a:xfrm>
          <a:prstGeom prst="rect">
            <a:avLst/>
          </a:prstGeom>
          <a:noFill/>
        </p:spPr>
      </p:pic>
      <p:sp>
        <p:nvSpPr>
          <p:cNvPr id="18" name="Ovale 17"/>
          <p:cNvSpPr/>
          <p:nvPr/>
        </p:nvSpPr>
        <p:spPr>
          <a:xfrm>
            <a:off x="1646675" y="4014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e 49"/>
          <p:cNvSpPr/>
          <p:nvPr/>
        </p:nvSpPr>
        <p:spPr>
          <a:xfrm>
            <a:off x="1646675" y="39690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e 50"/>
          <p:cNvSpPr/>
          <p:nvPr/>
        </p:nvSpPr>
        <p:spPr>
          <a:xfrm>
            <a:off x="1601670" y="4014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Nuvola 51"/>
          <p:cNvSpPr/>
          <p:nvPr/>
        </p:nvSpPr>
        <p:spPr>
          <a:xfrm>
            <a:off x="2771800" y="3969061"/>
            <a:ext cx="80485" cy="67148"/>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Nuvola 52"/>
          <p:cNvSpPr/>
          <p:nvPr/>
        </p:nvSpPr>
        <p:spPr>
          <a:xfrm>
            <a:off x="2781325" y="3991922"/>
            <a:ext cx="80485" cy="67148"/>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Nuvola 53"/>
          <p:cNvSpPr/>
          <p:nvPr/>
        </p:nvSpPr>
        <p:spPr>
          <a:xfrm>
            <a:off x="2771800" y="3991922"/>
            <a:ext cx="80485" cy="67148"/>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e 56"/>
          <p:cNvSpPr/>
          <p:nvPr/>
        </p:nvSpPr>
        <p:spPr>
          <a:xfrm>
            <a:off x="5234375" y="4554125"/>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Ovale 57"/>
          <p:cNvSpPr/>
          <p:nvPr/>
        </p:nvSpPr>
        <p:spPr>
          <a:xfrm>
            <a:off x="5234375" y="4599130"/>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Ovale 58"/>
          <p:cNvSpPr/>
          <p:nvPr/>
        </p:nvSpPr>
        <p:spPr>
          <a:xfrm>
            <a:off x="5234375" y="4599130"/>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Ovale 59"/>
          <p:cNvSpPr/>
          <p:nvPr/>
        </p:nvSpPr>
        <p:spPr>
          <a:xfrm>
            <a:off x="5234375" y="4598416"/>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Ovale 60"/>
          <p:cNvSpPr/>
          <p:nvPr/>
        </p:nvSpPr>
        <p:spPr>
          <a:xfrm>
            <a:off x="5234375" y="4599130"/>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6" name="Picture 2"/>
          <p:cNvPicPr>
            <a:picLocks noGrp="1" noChangeAspect="1" noChangeArrowheads="1"/>
          </p:cNvPicPr>
          <p:nvPr>
            <p:ph idx="1"/>
          </p:nvPr>
        </p:nvPicPr>
        <p:blipFill>
          <a:blip r:embed="rId4" cstate="print"/>
          <a:srcRect l="13184" t="8203" r="4053" b="7422"/>
          <a:stretch>
            <a:fillRect/>
          </a:stretch>
        </p:blipFill>
        <p:spPr bwMode="auto">
          <a:xfrm>
            <a:off x="4463415" y="3834046"/>
            <a:ext cx="2654820" cy="1691580"/>
          </a:xfrm>
          <a:prstGeom prst="rect">
            <a:avLst/>
          </a:prstGeom>
          <a:noFill/>
          <a:ln w="9525">
            <a:noFill/>
            <a:miter lim="800000"/>
            <a:headEnd/>
            <a:tailEnd/>
          </a:ln>
        </p:spPr>
      </p:pic>
      <p:sp>
        <p:nvSpPr>
          <p:cNvPr id="55" name="Nuvola 54"/>
          <p:cNvSpPr/>
          <p:nvPr/>
        </p:nvSpPr>
        <p:spPr>
          <a:xfrm>
            <a:off x="3674361" y="3988110"/>
            <a:ext cx="45719" cy="45719"/>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Nuvola 61"/>
          <p:cNvSpPr/>
          <p:nvPr/>
        </p:nvSpPr>
        <p:spPr>
          <a:xfrm>
            <a:off x="5246361" y="4582463"/>
            <a:ext cx="45719" cy="45719"/>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Titolo 1"/>
          <p:cNvSpPr txBox="1">
            <a:spLocks/>
          </p:cNvSpPr>
          <p:nvPr/>
        </p:nvSpPr>
        <p:spPr>
          <a:xfrm>
            <a:off x="518864" y="188640"/>
            <a:ext cx="8229600" cy="1262208"/>
          </a:xfrm>
          <a:prstGeom prst="rect">
            <a:avLst/>
          </a:prstGeom>
        </p:spPr>
        <p:txBody>
          <a:bodyPr vert="horz" lIns="0" t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AEGIS: </a:t>
            </a:r>
            <a:r>
              <a:rPr kumimoji="0" lang="en-US" sz="32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Antimatter Experiment:</a:t>
            </a:r>
            <a:br>
              <a:rPr kumimoji="0" lang="en-US" sz="32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br>
            <a:r>
              <a:rPr kumimoji="0" lang="en-US" sz="32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Gravity, </a:t>
            </a:r>
            <a:r>
              <a:rPr kumimoji="0" lang="en-US" sz="3200" b="1" i="0" u="none" strike="noStrike" kern="1200" cap="none" spc="0" normalizeH="0" baseline="0" noProof="0" dirty="0" err="1"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Interferometry</a:t>
            </a:r>
            <a:r>
              <a:rPr kumimoji="0" lang="en-US" sz="32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Spectroscopy</a:t>
            </a:r>
            <a:endParaRPr kumimoji="0" lang="en-US" sz="32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64" name="CasellaDiTesto 63"/>
          <p:cNvSpPr txBox="1"/>
          <p:nvPr/>
        </p:nvSpPr>
        <p:spPr>
          <a:xfrm>
            <a:off x="0" y="4329100"/>
            <a:ext cx="728084" cy="646331"/>
          </a:xfrm>
          <a:prstGeom prst="rect">
            <a:avLst/>
          </a:prstGeom>
          <a:noFill/>
        </p:spPr>
        <p:txBody>
          <a:bodyPr wrap="none" rtlCol="0">
            <a:spAutoFit/>
          </a:bodyPr>
          <a:lstStyle/>
          <a:p>
            <a:r>
              <a:rPr lang="en-US" dirty="0" smtClean="0"/>
              <a:t>AD</a:t>
            </a:r>
          </a:p>
          <a:p>
            <a:r>
              <a:rPr lang="en-US" dirty="0" smtClean="0"/>
              <a:t>beam</a:t>
            </a:r>
            <a:endParaRPr lang="en-US" dirty="0"/>
          </a:p>
        </p:txBody>
      </p:sp>
      <p:sp>
        <p:nvSpPr>
          <p:cNvPr id="65" name="CasellaDiTesto 64"/>
          <p:cNvSpPr txBox="1"/>
          <p:nvPr/>
        </p:nvSpPr>
        <p:spPr>
          <a:xfrm>
            <a:off x="1151620" y="3232719"/>
            <a:ext cx="1159292" cy="646331"/>
          </a:xfrm>
          <a:prstGeom prst="rect">
            <a:avLst/>
          </a:prstGeom>
          <a:noFill/>
        </p:spPr>
        <p:txBody>
          <a:bodyPr wrap="none" rtlCol="0">
            <a:spAutoFit/>
          </a:bodyPr>
          <a:lstStyle/>
          <a:p>
            <a:r>
              <a:rPr lang="en-US" baseline="30000" dirty="0" smtClean="0">
                <a:solidFill>
                  <a:schemeClr val="bg1"/>
                </a:solidFill>
              </a:rPr>
              <a:t>22</a:t>
            </a:r>
            <a:r>
              <a:rPr lang="en-US" dirty="0" smtClean="0">
                <a:solidFill>
                  <a:schemeClr val="bg1"/>
                </a:solidFill>
              </a:rPr>
              <a:t>Na</a:t>
            </a:r>
          </a:p>
          <a:p>
            <a:r>
              <a:rPr lang="en-US" dirty="0" smtClean="0">
                <a:solidFill>
                  <a:schemeClr val="bg1"/>
                </a:solidFill>
              </a:rPr>
              <a:t>e</a:t>
            </a:r>
            <a:r>
              <a:rPr lang="en-US" baseline="30000" dirty="0" smtClean="0">
                <a:solidFill>
                  <a:schemeClr val="bg1"/>
                </a:solidFill>
              </a:rPr>
              <a:t>+</a:t>
            </a:r>
            <a:r>
              <a:rPr lang="en-US" dirty="0" smtClean="0">
                <a:solidFill>
                  <a:schemeClr val="bg1"/>
                </a:solidFill>
              </a:rPr>
              <a:t> source</a:t>
            </a:r>
            <a:endParaRPr lang="en-US" dirty="0">
              <a:solidFill>
                <a:schemeClr val="bg1"/>
              </a:solidFill>
            </a:endParaRPr>
          </a:p>
        </p:txBody>
      </p:sp>
      <p:sp>
        <p:nvSpPr>
          <p:cNvPr id="66" name="CasellaDiTesto 65"/>
          <p:cNvSpPr txBox="1"/>
          <p:nvPr/>
        </p:nvSpPr>
        <p:spPr>
          <a:xfrm>
            <a:off x="2321750" y="3203975"/>
            <a:ext cx="1620180" cy="646331"/>
          </a:xfrm>
          <a:prstGeom prst="rect">
            <a:avLst/>
          </a:prstGeom>
          <a:noFill/>
        </p:spPr>
        <p:txBody>
          <a:bodyPr wrap="square" rtlCol="0">
            <a:spAutoFit/>
          </a:bodyPr>
          <a:lstStyle/>
          <a:p>
            <a:r>
              <a:rPr lang="en-US" dirty="0" err="1" smtClean="0">
                <a:solidFill>
                  <a:schemeClr val="bg1"/>
                </a:solidFill>
              </a:rPr>
              <a:t>Surko</a:t>
            </a:r>
            <a:r>
              <a:rPr lang="en-US" dirty="0" smtClean="0">
                <a:solidFill>
                  <a:schemeClr val="bg1"/>
                </a:solidFill>
              </a:rPr>
              <a:t> trap &amp; accumulator</a:t>
            </a:r>
            <a:endParaRPr lang="en-US" dirty="0">
              <a:solidFill>
                <a:schemeClr val="bg1"/>
              </a:solidFill>
            </a:endParaRPr>
          </a:p>
        </p:txBody>
      </p:sp>
      <p:sp>
        <p:nvSpPr>
          <p:cNvPr id="67" name="CasellaDiTesto 66"/>
          <p:cNvSpPr txBox="1"/>
          <p:nvPr/>
        </p:nvSpPr>
        <p:spPr>
          <a:xfrm>
            <a:off x="4932040" y="3564015"/>
            <a:ext cx="774571" cy="369332"/>
          </a:xfrm>
          <a:prstGeom prst="rect">
            <a:avLst/>
          </a:prstGeom>
          <a:noFill/>
        </p:spPr>
        <p:txBody>
          <a:bodyPr wrap="none" rtlCol="0">
            <a:spAutoFit/>
          </a:bodyPr>
          <a:lstStyle/>
          <a:p>
            <a:r>
              <a:rPr lang="en-US" dirty="0" smtClean="0">
                <a:solidFill>
                  <a:schemeClr val="bg1"/>
                </a:solidFill>
              </a:rPr>
              <a:t>p trap</a:t>
            </a:r>
            <a:endParaRPr lang="en-US" dirty="0">
              <a:solidFill>
                <a:schemeClr val="bg1"/>
              </a:solidFill>
            </a:endParaRPr>
          </a:p>
        </p:txBody>
      </p:sp>
      <p:cxnSp>
        <p:nvCxnSpPr>
          <p:cNvPr id="75" name="Connettore 1 74"/>
          <p:cNvCxnSpPr/>
          <p:nvPr/>
        </p:nvCxnSpPr>
        <p:spPr>
          <a:xfrm>
            <a:off x="5029670" y="3685775"/>
            <a:ext cx="900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CasellaDiTesto 76"/>
          <p:cNvSpPr txBox="1"/>
          <p:nvPr/>
        </p:nvSpPr>
        <p:spPr>
          <a:xfrm>
            <a:off x="5922150" y="3502749"/>
            <a:ext cx="1260140" cy="646331"/>
          </a:xfrm>
          <a:prstGeom prst="rect">
            <a:avLst/>
          </a:prstGeom>
          <a:noFill/>
        </p:spPr>
        <p:txBody>
          <a:bodyPr wrap="square" rtlCol="0">
            <a:spAutoFit/>
          </a:bodyPr>
          <a:lstStyle/>
          <a:p>
            <a:r>
              <a:rPr lang="en-US" dirty="0" smtClean="0">
                <a:solidFill>
                  <a:schemeClr val="bg1"/>
                </a:solidFill>
              </a:rPr>
              <a:t>mixing chamber</a:t>
            </a:r>
            <a:endParaRPr lang="en-US" dirty="0">
              <a:solidFill>
                <a:schemeClr val="bg1"/>
              </a:solidFill>
            </a:endParaRPr>
          </a:p>
        </p:txBody>
      </p:sp>
      <p:sp>
        <p:nvSpPr>
          <p:cNvPr id="78" name="CasellaDiTesto 77"/>
          <p:cNvSpPr txBox="1"/>
          <p:nvPr/>
        </p:nvSpPr>
        <p:spPr>
          <a:xfrm>
            <a:off x="7272300" y="4239090"/>
            <a:ext cx="1575175" cy="646331"/>
          </a:xfrm>
          <a:prstGeom prst="rect">
            <a:avLst/>
          </a:prstGeom>
          <a:noFill/>
        </p:spPr>
        <p:txBody>
          <a:bodyPr wrap="square" rtlCol="0">
            <a:spAutoFit/>
          </a:bodyPr>
          <a:lstStyle/>
          <a:p>
            <a:r>
              <a:rPr lang="en-US" dirty="0" smtClean="0"/>
              <a:t>Moiré </a:t>
            </a:r>
            <a:r>
              <a:rPr lang="en-US" dirty="0" err="1" smtClean="0"/>
              <a:t>deflectometer</a:t>
            </a:r>
            <a:endParaRPr lang="en-US" dirty="0"/>
          </a:p>
        </p:txBody>
      </p:sp>
      <p:cxnSp>
        <p:nvCxnSpPr>
          <p:cNvPr id="28" name="Connettore 1 27"/>
          <p:cNvCxnSpPr/>
          <p:nvPr/>
        </p:nvCxnSpPr>
        <p:spPr>
          <a:xfrm flipV="1">
            <a:off x="5877145" y="4554125"/>
            <a:ext cx="0" cy="42625"/>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32" name="Connettore 1 31"/>
          <p:cNvCxnSpPr/>
          <p:nvPr/>
        </p:nvCxnSpPr>
        <p:spPr>
          <a:xfrm>
            <a:off x="5874764" y="4591987"/>
            <a:ext cx="495055" cy="0"/>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sp>
        <p:nvSpPr>
          <p:cNvPr id="35" name="Stella a 5 punte 34"/>
          <p:cNvSpPr/>
          <p:nvPr/>
        </p:nvSpPr>
        <p:spPr>
          <a:xfrm>
            <a:off x="6353152" y="4573173"/>
            <a:ext cx="45719" cy="4571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 name="Nuvola 35"/>
          <p:cNvSpPr/>
          <p:nvPr/>
        </p:nvSpPr>
        <p:spPr>
          <a:xfrm>
            <a:off x="6355533" y="4577935"/>
            <a:ext cx="45719" cy="4572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egnaposto piè di pagina 30"/>
          <p:cNvSpPr>
            <a:spLocks noGrp="1"/>
          </p:cNvSpPr>
          <p:nvPr>
            <p:ph type="ftr" sz="quarter" idx="11"/>
          </p:nvPr>
        </p:nvSpPr>
        <p:spPr/>
        <p:txBody>
          <a:bodyPr/>
          <a:lstStyle/>
          <a:p>
            <a:pPr>
              <a:defRPr/>
            </a:pPr>
            <a:r>
              <a:rPr lang="en-US" smtClean="0"/>
              <a:t>University of Maryland - 3-Oct-12</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0-#ppt_w/2"/>
                                          </p:val>
                                        </p:tav>
                                        <p:tav tm="100000">
                                          <p:val>
                                            <p:strVal val="#ppt_x"/>
                                          </p:val>
                                        </p:tav>
                                      </p:tavLst>
                                    </p:anim>
                                    <p:anim calcmode="lin" valueType="num">
                                      <p:cBhvr additive="base">
                                        <p:cTn id="8" dur="1000" fill="hold"/>
                                        <p:tgtEl>
                                          <p:spTgt spid="57"/>
                                        </p:tgtEl>
                                        <p:attrNameLst>
                                          <p:attrName>ppt_y</p:attrName>
                                        </p:attrNameLst>
                                      </p:cBhvr>
                                      <p:tavLst>
                                        <p:tav tm="0">
                                          <p:val>
                                            <p:strVal val="#ppt_y"/>
                                          </p:val>
                                        </p:tav>
                                        <p:tav tm="100000">
                                          <p:val>
                                            <p:strVal val="#ppt_y"/>
                                          </p:val>
                                        </p:tav>
                                      </p:tavLst>
                                    </p:anim>
                                  </p:childTnLst>
                                </p:cTn>
                              </p:par>
                              <p:par>
                                <p:cTn id="9" presetID="10" presetClass="entr" presetSubtype="0" fill="hold" grpId="2" nodeType="with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63" presetClass="path" presetSubtype="0" accel="50000" decel="50000" fill="hold" grpId="0" nodeType="afterEffect">
                                  <p:stCondLst>
                                    <p:cond delay="0"/>
                                  </p:stCondLst>
                                  <p:childTnLst>
                                    <p:animMotion origin="layout" path="M 5.55556E-7 1.85185E-6 L 0.13559 -0.00648 " pathEditMode="relative" rAng="0" ptsTypes="AA">
                                      <p:cBhvr>
                                        <p:cTn id="14" dur="500" fill="hold"/>
                                        <p:tgtEl>
                                          <p:spTgt spid="51"/>
                                        </p:tgtEl>
                                        <p:attrNameLst>
                                          <p:attrName>ppt_x</p:attrName>
                                          <p:attrName>ppt_y</p:attrName>
                                        </p:attrNameLst>
                                      </p:cBhvr>
                                      <p:rCtr x="68" y="-3"/>
                                    </p:animMotion>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2000"/>
                            </p:stCondLst>
                            <p:childTnLst>
                              <p:par>
                                <p:cTn id="20" presetID="63" presetClass="path" presetSubtype="0" accel="50000" decel="50000" fill="hold" grpId="1" nodeType="afterEffect">
                                  <p:stCondLst>
                                    <p:cond delay="0"/>
                                  </p:stCondLst>
                                  <p:childTnLst>
                                    <p:animMotion origin="layout" path="M -4.72222E-6 3.33333E-6 L 0.13299 3.33333E-6 " pathEditMode="relative" rAng="0" ptsTypes="AA">
                                      <p:cBhvr>
                                        <p:cTn id="21" dur="500" fill="hold"/>
                                        <p:tgtEl>
                                          <p:spTgt spid="18"/>
                                        </p:tgtEl>
                                        <p:attrNameLst>
                                          <p:attrName>ppt_x</p:attrName>
                                          <p:attrName>ppt_y</p:attrName>
                                        </p:attrNameLst>
                                      </p:cBhvr>
                                      <p:rCtr x="66" y="0"/>
                                    </p:animMotion>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par>
                          <p:cTn id="26" fill="hold">
                            <p:stCondLst>
                              <p:cond delay="3000"/>
                            </p:stCondLst>
                            <p:childTnLst>
                              <p:par>
                                <p:cTn id="27" presetID="63" presetClass="path" presetSubtype="0" accel="50000" decel="50000" fill="hold" grpId="1" nodeType="afterEffect">
                                  <p:stCondLst>
                                    <p:cond delay="0"/>
                                  </p:stCondLst>
                                  <p:childTnLst>
                                    <p:animMotion origin="layout" path="M 5.55556E-7 -3.7037E-6 L 0.12292 0.00672 " pathEditMode="relative" rAng="0" ptsTypes="AA">
                                      <p:cBhvr>
                                        <p:cTn id="28" dur="500" fill="hold"/>
                                        <p:tgtEl>
                                          <p:spTgt spid="50"/>
                                        </p:tgtEl>
                                        <p:attrNameLst>
                                          <p:attrName>ppt_x</p:attrName>
                                          <p:attrName>ppt_y</p:attrName>
                                        </p:attrNameLst>
                                      </p:cBhvr>
                                      <p:rCtr x="61" y="3"/>
                                    </p:animMotion>
                                  </p:childTnLst>
                                </p:cTn>
                              </p:par>
                            </p:childTnLst>
                          </p:cTn>
                        </p:par>
                        <p:par>
                          <p:cTn id="29" fill="hold">
                            <p:stCondLst>
                              <p:cond delay="3500"/>
                            </p:stCondLst>
                            <p:childTnLst>
                              <p:par>
                                <p:cTn id="30" presetID="10" presetClass="exit" presetSubtype="0" fill="hold" grpId="2" nodeType="after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xit" presetSubtype="0" fill="hold" grpId="2" nodeType="withEffect">
                                  <p:stCondLst>
                                    <p:cond delay="0"/>
                                  </p:stCondLst>
                                  <p:childTnLst>
                                    <p:animEffect transition="out" filter="fade">
                                      <p:cBhvr>
                                        <p:cTn id="37" dur="500"/>
                                        <p:tgtEl>
                                          <p:spTgt spid="50"/>
                                        </p:tgtEl>
                                      </p:cBhvr>
                                    </p:animEffect>
                                    <p:set>
                                      <p:cBhvr>
                                        <p:cTn id="38" dur="1" fill="hold">
                                          <p:stCondLst>
                                            <p:cond delay="499"/>
                                          </p:stCondLst>
                                        </p:cTn>
                                        <p:tgtEl>
                                          <p:spTgt spid="5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51"/>
                                        </p:tgtEl>
                                      </p:cBhvr>
                                    </p:animEffect>
                                    <p:set>
                                      <p:cBhvr>
                                        <p:cTn id="41" dur="1" fill="hold">
                                          <p:stCondLst>
                                            <p:cond delay="499"/>
                                          </p:stCondLst>
                                        </p:cTn>
                                        <p:tgtEl>
                                          <p:spTgt spid="51"/>
                                        </p:tgtEl>
                                        <p:attrNameLst>
                                          <p:attrName>style.visibility</p:attrName>
                                        </p:attrNameLst>
                                      </p:cBhvr>
                                      <p:to>
                                        <p:strVal val="hidden"/>
                                      </p:to>
                                    </p:set>
                                  </p:childTnLst>
                                </p:cTn>
                              </p:par>
                              <p:par>
                                <p:cTn id="42" presetID="2" presetClass="entr" presetSubtype="8"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1000" fill="hold"/>
                                        <p:tgtEl>
                                          <p:spTgt spid="58"/>
                                        </p:tgtEl>
                                        <p:attrNameLst>
                                          <p:attrName>ppt_x</p:attrName>
                                        </p:attrNameLst>
                                      </p:cBhvr>
                                      <p:tavLst>
                                        <p:tav tm="0">
                                          <p:val>
                                            <p:strVal val="0-#ppt_w/2"/>
                                          </p:val>
                                        </p:tav>
                                        <p:tav tm="100000">
                                          <p:val>
                                            <p:strVal val="#ppt_x"/>
                                          </p:val>
                                        </p:tav>
                                      </p:tavLst>
                                    </p:anim>
                                    <p:anim calcmode="lin" valueType="num">
                                      <p:cBhvr additive="base">
                                        <p:cTn id="45" dur="1000" fill="hold"/>
                                        <p:tgtEl>
                                          <p:spTgt spid="58"/>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63" presetClass="path" presetSubtype="0" accel="50000" decel="50000" fill="hold" grpId="1" nodeType="afterEffect">
                                  <p:stCondLst>
                                    <p:cond delay="0"/>
                                  </p:stCondLst>
                                  <p:childTnLst>
                                    <p:animMotion origin="layout" path="M 0.00573 -0.00139 L 0.09982 0.00047 " pathEditMode="relative" rAng="0" ptsTypes="AA">
                                      <p:cBhvr>
                                        <p:cTn id="48" dur="500" fill="hold"/>
                                        <p:tgtEl>
                                          <p:spTgt spid="52"/>
                                        </p:tgtEl>
                                        <p:attrNameLst>
                                          <p:attrName>ppt_x</p:attrName>
                                          <p:attrName>ppt_y</p:attrName>
                                        </p:attrNameLst>
                                      </p:cBhvr>
                                      <p:rCtr x="47" y="1"/>
                                    </p:animMotion>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2" presetClass="entr" presetSubtype="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1000" fill="hold"/>
                                        <p:tgtEl>
                                          <p:spTgt spid="59"/>
                                        </p:tgtEl>
                                        <p:attrNameLst>
                                          <p:attrName>ppt_x</p:attrName>
                                        </p:attrNameLst>
                                      </p:cBhvr>
                                      <p:tavLst>
                                        <p:tav tm="0">
                                          <p:val>
                                            <p:strVal val="0-#ppt_w/2"/>
                                          </p:val>
                                        </p:tav>
                                        <p:tav tm="100000">
                                          <p:val>
                                            <p:strVal val="#ppt_x"/>
                                          </p:val>
                                        </p:tav>
                                      </p:tavLst>
                                    </p:anim>
                                    <p:anim calcmode="lin" valueType="num">
                                      <p:cBhvr additive="base">
                                        <p:cTn id="55" dur="1000" fill="hold"/>
                                        <p:tgtEl>
                                          <p:spTgt spid="5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63" presetClass="path" presetSubtype="0" accel="50000" decel="50000" fill="hold" grpId="1" nodeType="afterEffect">
                                  <p:stCondLst>
                                    <p:cond delay="0"/>
                                  </p:stCondLst>
                                  <p:childTnLst>
                                    <p:animMotion origin="layout" path="M 0.00573 -0.00139 L 0.09982 0.00047 " pathEditMode="relative" rAng="0" ptsTypes="AA">
                                      <p:cBhvr>
                                        <p:cTn id="58" dur="500" fill="hold"/>
                                        <p:tgtEl>
                                          <p:spTgt spid="53"/>
                                        </p:tgtEl>
                                        <p:attrNameLst>
                                          <p:attrName>ppt_x</p:attrName>
                                          <p:attrName>ppt_y</p:attrName>
                                        </p:attrNameLst>
                                      </p:cBhvr>
                                      <p:rCtr x="47" y="1"/>
                                    </p:animMotion>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2" presetClass="entr" presetSubtype="8"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cBhvr additive="base">
                                        <p:cTn id="64" dur="1000" fill="hold"/>
                                        <p:tgtEl>
                                          <p:spTgt spid="60"/>
                                        </p:tgtEl>
                                        <p:attrNameLst>
                                          <p:attrName>ppt_x</p:attrName>
                                        </p:attrNameLst>
                                      </p:cBhvr>
                                      <p:tavLst>
                                        <p:tav tm="0">
                                          <p:val>
                                            <p:strVal val="0-#ppt_w/2"/>
                                          </p:val>
                                        </p:tav>
                                        <p:tav tm="100000">
                                          <p:val>
                                            <p:strVal val="#ppt_x"/>
                                          </p:val>
                                        </p:tav>
                                      </p:tavLst>
                                    </p:anim>
                                    <p:anim calcmode="lin" valueType="num">
                                      <p:cBhvr additive="base">
                                        <p:cTn id="65" dur="1000" fill="hold"/>
                                        <p:tgtEl>
                                          <p:spTgt spid="6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63" presetClass="path" presetSubtype="0" accel="50000" decel="50000" fill="hold" grpId="1" nodeType="afterEffect">
                                  <p:stCondLst>
                                    <p:cond delay="0"/>
                                  </p:stCondLst>
                                  <p:childTnLst>
                                    <p:animMotion origin="layout" path="M 0.00573 -0.00139 L 0.09982 0.00047 " pathEditMode="relative" rAng="0" ptsTypes="AA">
                                      <p:cBhvr>
                                        <p:cTn id="68" dur="500" fill="hold"/>
                                        <p:tgtEl>
                                          <p:spTgt spid="54"/>
                                        </p:tgtEl>
                                        <p:attrNameLst>
                                          <p:attrName>ppt_x</p:attrName>
                                          <p:attrName>ppt_y</p:attrName>
                                        </p:attrNameLst>
                                      </p:cBhvr>
                                      <p:rCtr x="47" y="1"/>
                                    </p:animMotion>
                                  </p:childTnLst>
                                </p:cTn>
                              </p:par>
                              <p:par>
                                <p:cTn id="69" presetID="2" presetClass="entr" presetSubtype="8"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1000" fill="hold"/>
                                        <p:tgtEl>
                                          <p:spTgt spid="61"/>
                                        </p:tgtEl>
                                        <p:attrNameLst>
                                          <p:attrName>ppt_x</p:attrName>
                                        </p:attrNameLst>
                                      </p:cBhvr>
                                      <p:tavLst>
                                        <p:tav tm="0">
                                          <p:val>
                                            <p:strVal val="0-#ppt_w/2"/>
                                          </p:val>
                                        </p:tav>
                                        <p:tav tm="100000">
                                          <p:val>
                                            <p:strVal val="#ppt_x"/>
                                          </p:val>
                                        </p:tav>
                                      </p:tavLst>
                                    </p:anim>
                                    <p:anim calcmode="lin" valueType="num">
                                      <p:cBhvr additive="base">
                                        <p:cTn id="72" dur="1000" fill="hold"/>
                                        <p:tgtEl>
                                          <p:spTgt spid="6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3" presetClass="exit" presetSubtype="10" fill="hold" grpId="2" nodeType="afterEffect">
                                  <p:stCondLst>
                                    <p:cond delay="0"/>
                                  </p:stCondLst>
                                  <p:childTnLst>
                                    <p:animEffect transition="out" filter="blinds(horizontal)">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3" presetClass="exit" presetSubtype="10" fill="hold" grpId="2" nodeType="withEffect">
                                  <p:stCondLst>
                                    <p:cond delay="0"/>
                                  </p:stCondLst>
                                  <p:childTnLst>
                                    <p:animEffect transition="out" filter="blinds(horizontal)">
                                      <p:cBhvr>
                                        <p:cTn id="78" dur="500"/>
                                        <p:tgtEl>
                                          <p:spTgt spid="53"/>
                                        </p:tgtEl>
                                      </p:cBhvr>
                                    </p:animEffect>
                                    <p:set>
                                      <p:cBhvr>
                                        <p:cTn id="79" dur="1" fill="hold">
                                          <p:stCondLst>
                                            <p:cond delay="499"/>
                                          </p:stCondLst>
                                        </p:cTn>
                                        <p:tgtEl>
                                          <p:spTgt spid="53"/>
                                        </p:tgtEl>
                                        <p:attrNameLst>
                                          <p:attrName>style.visibility</p:attrName>
                                        </p:attrNameLst>
                                      </p:cBhvr>
                                      <p:to>
                                        <p:strVal val="hidden"/>
                                      </p:to>
                                    </p:set>
                                  </p:childTnLst>
                                </p:cTn>
                              </p:par>
                              <p:par>
                                <p:cTn id="80" presetID="3" presetClass="exit" presetSubtype="10" fill="hold" grpId="2" nodeType="withEffect">
                                  <p:stCondLst>
                                    <p:cond delay="0"/>
                                  </p:stCondLst>
                                  <p:childTnLst>
                                    <p:animEffect transition="out" filter="blinds(horizontal)">
                                      <p:cBhvr>
                                        <p:cTn id="81" dur="500"/>
                                        <p:tgtEl>
                                          <p:spTgt spid="54"/>
                                        </p:tgtEl>
                                      </p:cBhvr>
                                    </p:animEffect>
                                    <p:set>
                                      <p:cBhvr>
                                        <p:cTn id="82" dur="1" fill="hold">
                                          <p:stCondLst>
                                            <p:cond delay="499"/>
                                          </p:stCondLst>
                                        </p:cTn>
                                        <p:tgtEl>
                                          <p:spTgt spid="54"/>
                                        </p:tgtEl>
                                        <p:attrNameLst>
                                          <p:attrName>style.visibility</p:attrName>
                                        </p:attrNameLst>
                                      </p:cBhvr>
                                      <p:to>
                                        <p:strVal val="hidden"/>
                                      </p:to>
                                    </p:set>
                                  </p:childTnLst>
                                </p:cTn>
                              </p:par>
                              <p:par>
                                <p:cTn id="83" presetID="3" presetClass="entr" presetSubtype="1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blinds(horizontal)">
                                      <p:cBhvr>
                                        <p:cTn id="85" dur="500"/>
                                        <p:tgtEl>
                                          <p:spTgt spid="55"/>
                                        </p:tgtEl>
                                      </p:cBhvr>
                                    </p:animEffect>
                                  </p:childTnLst>
                                </p:cTn>
                              </p:par>
                              <p:par>
                                <p:cTn id="86" presetID="10" presetClass="entr" presetSubtype="0"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par>
                          <p:cTn id="92" fill="hold">
                            <p:stCondLst>
                              <p:cond delay="8000"/>
                            </p:stCondLst>
                            <p:childTnLst>
                              <p:par>
                                <p:cTn id="93" presetID="63" presetClass="path" presetSubtype="0" accel="50000" decel="50000" fill="hold" grpId="1" nodeType="afterEffect">
                                  <p:stCondLst>
                                    <p:cond delay="0"/>
                                  </p:stCondLst>
                                  <p:childTnLst>
                                    <p:animMotion origin="layout" path="M 4.72222E-6 2.22222E-6 L 0.12066 -0.00093 " pathEditMode="relative" rAng="0" ptsTypes="AA">
                                      <p:cBhvr>
                                        <p:cTn id="94" dur="2000" fill="hold"/>
                                        <p:tgtEl>
                                          <p:spTgt spid="62"/>
                                        </p:tgtEl>
                                        <p:attrNameLst>
                                          <p:attrName>ppt_x</p:attrName>
                                          <p:attrName>ppt_y</p:attrName>
                                        </p:attrNameLst>
                                      </p:cBhvr>
                                      <p:rCtr x="60" y="0"/>
                                    </p:animMotion>
                                  </p:childTnLst>
                                </p:cTn>
                              </p:par>
                            </p:childTnLst>
                          </p:cTn>
                        </p:par>
                        <p:par>
                          <p:cTn id="95" fill="hold">
                            <p:stCondLst>
                              <p:cond delay="10000"/>
                            </p:stCondLst>
                            <p:childTnLst>
                              <p:par>
                                <p:cTn id="96" presetID="63" presetClass="path" presetSubtype="0" accel="50000" decel="50000" fill="hold" grpId="1" nodeType="afterEffect">
                                  <p:stCondLst>
                                    <p:cond delay="0"/>
                                  </p:stCondLst>
                                  <p:childTnLst>
                                    <p:animMotion origin="layout" path="M -3.61111E-6 3.33333E-6 L 0.02466 3.33333E-6 " pathEditMode="relative" rAng="0" ptsTypes="AA">
                                      <p:cBhvr>
                                        <p:cTn id="97" dur="1000" fill="hold"/>
                                        <p:tgtEl>
                                          <p:spTgt spid="55"/>
                                        </p:tgtEl>
                                        <p:attrNameLst>
                                          <p:attrName>ppt_x</p:attrName>
                                          <p:attrName>ppt_y</p:attrName>
                                        </p:attrNameLst>
                                      </p:cBhvr>
                                      <p:rCtr x="12" y="0"/>
                                    </p:animMotion>
                                  </p:childTnLst>
                                </p:cTn>
                              </p:par>
                            </p:childTnLst>
                          </p:cTn>
                        </p:par>
                        <p:par>
                          <p:cTn id="98" fill="hold">
                            <p:stCondLst>
                              <p:cond delay="11000"/>
                            </p:stCondLst>
                            <p:childTnLst>
                              <p:par>
                                <p:cTn id="99" presetID="49" presetClass="path" presetSubtype="0" accel="50000" decel="50000" fill="hold" grpId="2" nodeType="afterEffect">
                                  <p:stCondLst>
                                    <p:cond delay="0"/>
                                  </p:stCondLst>
                                  <p:childTnLst>
                                    <p:animMotion origin="layout" path="M 0.02465 -2.22222E-6 L 0.08576 0.08588 " pathEditMode="relative" rAng="0" ptsTypes="AA">
                                      <p:cBhvr>
                                        <p:cTn id="100" dur="1000" fill="hold"/>
                                        <p:tgtEl>
                                          <p:spTgt spid="55"/>
                                        </p:tgtEl>
                                        <p:attrNameLst>
                                          <p:attrName>ppt_x</p:attrName>
                                          <p:attrName>ppt_y</p:attrName>
                                        </p:attrNameLst>
                                      </p:cBhvr>
                                      <p:rCtr x="31" y="43"/>
                                    </p:animMotion>
                                  </p:childTnLst>
                                </p:cTn>
                              </p:par>
                            </p:childTnLst>
                          </p:cTn>
                        </p:par>
                        <p:par>
                          <p:cTn id="101" fill="hold">
                            <p:stCondLst>
                              <p:cond delay="12000"/>
                            </p:stCondLst>
                            <p:childTnLst>
                              <p:par>
                                <p:cTn id="102" presetID="63" presetClass="path" presetSubtype="0" accel="50000" decel="50000" fill="hold" grpId="3" nodeType="afterEffect">
                                  <p:stCondLst>
                                    <p:cond delay="0"/>
                                  </p:stCondLst>
                                  <p:childTnLst>
                                    <p:animMotion origin="layout" path="M 0.08576 0.08588 L 0.26788 0.08588 " pathEditMode="relative" rAng="0" ptsTypes="AA">
                                      <p:cBhvr>
                                        <p:cTn id="103" dur="1000" fill="hold"/>
                                        <p:tgtEl>
                                          <p:spTgt spid="55"/>
                                        </p:tgtEl>
                                        <p:attrNameLst>
                                          <p:attrName>ppt_x</p:attrName>
                                          <p:attrName>ppt_y</p:attrName>
                                        </p:attrNameLst>
                                      </p:cBhvr>
                                      <p:rCtr x="91" y="0"/>
                                    </p:animMotion>
                                  </p:childTnLst>
                                </p:cTn>
                              </p:par>
                            </p:childTnLst>
                          </p:cTn>
                        </p:par>
                        <p:par>
                          <p:cTn id="104" fill="hold">
                            <p:stCondLst>
                              <p:cond delay="13000"/>
                            </p:stCondLst>
                            <p:childTnLst>
                              <p:par>
                                <p:cTn id="105" presetID="1" presetClass="path" presetSubtype="0" accel="50000" decel="50000" fill="hold" grpId="4" nodeType="afterEffect">
                                  <p:stCondLst>
                                    <p:cond delay="0"/>
                                  </p:stCondLst>
                                  <p:childTnLst>
                                    <p:animMotion origin="layout" path="M 0.27135 0.08241 C 0.26962 0.08241 0.2684 0.08403 0.2684 0.08611 C 0.2684 0.0882 0.26962 0.09028 0.27135 0.09028 C 0.27292 0.09028 0.27431 0.0882 0.27431 0.08611 C 0.27431 0.08403 0.27292 0.08241 0.27135 0.08241 Z " pathEditMode="relative" rAng="0" ptsTypes="fffff">
                                      <p:cBhvr>
                                        <p:cTn id="106" dur="500" fill="hold"/>
                                        <p:tgtEl>
                                          <p:spTgt spid="55"/>
                                        </p:tgtEl>
                                        <p:attrNameLst>
                                          <p:attrName>ppt_x</p:attrName>
                                          <p:attrName>ppt_y</p:attrName>
                                        </p:attrNameLst>
                                      </p:cBhvr>
                                      <p:rCtr x="0" y="4"/>
                                    </p:animMotion>
                                  </p:childTnLst>
                                </p:cTn>
                              </p:par>
                            </p:childTnLst>
                          </p:cTn>
                        </p:par>
                        <p:par>
                          <p:cTn id="107" fill="hold">
                            <p:stCondLst>
                              <p:cond delay="13500"/>
                            </p:stCondLst>
                            <p:childTnLst>
                              <p:par>
                                <p:cTn id="108" presetID="63" presetClass="path" presetSubtype="0" accel="50000" decel="50000" fill="hold" grpId="5" nodeType="afterEffect">
                                  <p:stCondLst>
                                    <p:cond delay="0"/>
                                  </p:stCondLst>
                                  <p:childTnLst>
                                    <p:animMotion origin="layout" path="M 0.27309 0.08264 L 0.29271 0.08264 " pathEditMode="relative" rAng="0" ptsTypes="AA">
                                      <p:cBhvr>
                                        <p:cTn id="109" dur="500" fill="hold"/>
                                        <p:tgtEl>
                                          <p:spTgt spid="55"/>
                                        </p:tgtEl>
                                        <p:attrNameLst>
                                          <p:attrName>ppt_x</p:attrName>
                                          <p:attrName>ppt_y</p:attrName>
                                        </p:attrNameLst>
                                      </p:cBhvr>
                                      <p:rCtr x="10" y="0"/>
                                    </p:animMotion>
                                  </p:childTnLst>
                                </p:cTn>
                              </p:par>
                            </p:childTnLst>
                          </p:cTn>
                        </p:par>
                        <p:par>
                          <p:cTn id="110" fill="hold">
                            <p:stCondLst>
                              <p:cond delay="14000"/>
                            </p:stCondLst>
                            <p:childTnLst>
                              <p:par>
                                <p:cTn id="111" presetID="3" presetClass="entr" presetSubtype="10" fill="hold"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blinds(horizontal)">
                                      <p:cBhvr>
                                        <p:cTn id="113" dur="500"/>
                                        <p:tgtEl>
                                          <p:spTgt spid="28"/>
                                        </p:tgtEl>
                                      </p:cBhvr>
                                    </p:animEffect>
                                  </p:childTnLst>
                                </p:cTn>
                              </p:par>
                              <p:par>
                                <p:cTn id="114" presetID="3" presetClass="entr" presetSubtype="1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blinds(horizontal)">
                                      <p:cBhvr>
                                        <p:cTn id="116" dur="500"/>
                                        <p:tgtEl>
                                          <p:spTgt spid="32"/>
                                        </p:tgtEl>
                                      </p:cBhvr>
                                    </p:animEffect>
                                  </p:childTnLst>
                                </p:cTn>
                              </p:par>
                            </p:childTnLst>
                          </p:cTn>
                        </p:par>
                        <p:par>
                          <p:cTn id="117" fill="hold">
                            <p:stCondLst>
                              <p:cond delay="14500"/>
                            </p:stCondLst>
                            <p:childTnLst>
                              <p:par>
                                <p:cTn id="118" presetID="10" presetClass="entr" presetSubtype="0" fill="hold" grpId="0" nodeType="after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childTnLst>
                          </p:cTn>
                        </p:par>
                        <p:par>
                          <p:cTn id="121" fill="hold">
                            <p:stCondLst>
                              <p:cond delay="15000"/>
                            </p:stCondLst>
                            <p:childTnLst>
                              <p:par>
                                <p:cTn id="122" presetID="10" presetClass="exit" presetSubtype="0" fill="hold" grpId="1" nodeType="afterEffect">
                                  <p:stCondLst>
                                    <p:cond delay="0"/>
                                  </p:stCondLst>
                                  <p:childTnLst>
                                    <p:animEffect transition="out" filter="fade">
                                      <p:cBhvr>
                                        <p:cTn id="123" dur="500"/>
                                        <p:tgtEl>
                                          <p:spTgt spid="35"/>
                                        </p:tgtEl>
                                      </p:cBhvr>
                                    </p:animEffect>
                                    <p:set>
                                      <p:cBhvr>
                                        <p:cTn id="124" dur="1" fill="hold">
                                          <p:stCondLst>
                                            <p:cond delay="499"/>
                                          </p:stCondLst>
                                        </p:cTn>
                                        <p:tgtEl>
                                          <p:spTgt spid="35"/>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62"/>
                                        </p:tgtEl>
                                      </p:cBhvr>
                                    </p:animEffect>
                                    <p:set>
                                      <p:cBhvr>
                                        <p:cTn id="127" dur="1" fill="hold">
                                          <p:stCondLst>
                                            <p:cond delay="499"/>
                                          </p:stCondLst>
                                        </p:cTn>
                                        <p:tgtEl>
                                          <p:spTgt spid="62"/>
                                        </p:tgtEl>
                                        <p:attrNameLst>
                                          <p:attrName>style.visibility</p:attrName>
                                        </p:attrNameLst>
                                      </p:cBhvr>
                                      <p:to>
                                        <p:strVal val="hidden"/>
                                      </p:to>
                                    </p:set>
                                  </p:childTnLst>
                                </p:cTn>
                              </p:par>
                              <p:par>
                                <p:cTn id="128" presetID="10" presetClass="exit" presetSubtype="0" fill="hold" grpId="6" nodeType="withEffect">
                                  <p:stCondLst>
                                    <p:cond delay="0"/>
                                  </p:stCondLst>
                                  <p:childTnLst>
                                    <p:animEffect transition="out" filter="fade">
                                      <p:cBhvr>
                                        <p:cTn id="129" dur="500"/>
                                        <p:tgtEl>
                                          <p:spTgt spid="55"/>
                                        </p:tgtEl>
                                      </p:cBhvr>
                                    </p:animEffect>
                                    <p:set>
                                      <p:cBhvr>
                                        <p:cTn id="130" dur="1" fill="hold">
                                          <p:stCondLst>
                                            <p:cond delay="499"/>
                                          </p:stCondLst>
                                        </p:cTn>
                                        <p:tgtEl>
                                          <p:spTgt spid="55"/>
                                        </p:tgtEl>
                                        <p:attrNameLst>
                                          <p:attrName>style.visibility</p:attrName>
                                        </p:attrNameLst>
                                      </p:cBhvr>
                                      <p:to>
                                        <p:strVal val="hidden"/>
                                      </p:to>
                                    </p:set>
                                  </p:childTnLst>
                                </p:cTn>
                              </p:par>
                              <p:par>
                                <p:cTn id="131" presetID="3" presetClass="exit" presetSubtype="10" fill="hold" nodeType="withEffect">
                                  <p:stCondLst>
                                    <p:cond delay="0"/>
                                  </p:stCondLst>
                                  <p:childTnLst>
                                    <p:animEffect transition="out" filter="blinds(horizontal)">
                                      <p:cBhvr>
                                        <p:cTn id="132" dur="500"/>
                                        <p:tgtEl>
                                          <p:spTgt spid="28"/>
                                        </p:tgtEl>
                                      </p:cBhvr>
                                    </p:animEffect>
                                    <p:set>
                                      <p:cBhvr>
                                        <p:cTn id="133" dur="1" fill="hold">
                                          <p:stCondLst>
                                            <p:cond delay="499"/>
                                          </p:stCondLst>
                                        </p:cTn>
                                        <p:tgtEl>
                                          <p:spTgt spid="28"/>
                                        </p:tgtEl>
                                        <p:attrNameLst>
                                          <p:attrName>style.visibility</p:attrName>
                                        </p:attrNameLst>
                                      </p:cBhvr>
                                      <p:to>
                                        <p:strVal val="hidden"/>
                                      </p:to>
                                    </p:set>
                                  </p:childTnLst>
                                </p:cTn>
                              </p:par>
                              <p:par>
                                <p:cTn id="134" presetID="3" presetClass="exit" presetSubtype="10" fill="hold" nodeType="withEffect">
                                  <p:stCondLst>
                                    <p:cond delay="0"/>
                                  </p:stCondLst>
                                  <p:childTnLst>
                                    <p:animEffect transition="out" filter="blinds(horizontal)">
                                      <p:cBhvr>
                                        <p:cTn id="135" dur="500"/>
                                        <p:tgtEl>
                                          <p:spTgt spid="32"/>
                                        </p:tgtEl>
                                      </p:cBhvr>
                                    </p:animEffect>
                                    <p:set>
                                      <p:cBhvr>
                                        <p:cTn id="136" dur="1" fill="hold">
                                          <p:stCondLst>
                                            <p:cond delay="499"/>
                                          </p:stCondLst>
                                        </p:cTn>
                                        <p:tgtEl>
                                          <p:spTgt spid="32"/>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fade">
                                      <p:cBhvr>
                                        <p:cTn id="139" dur="500"/>
                                        <p:tgtEl>
                                          <p:spTgt spid="36"/>
                                        </p:tgtEl>
                                      </p:cBhvr>
                                    </p:animEffect>
                                  </p:childTnLst>
                                </p:cTn>
                              </p:par>
                            </p:childTnLst>
                          </p:cTn>
                        </p:par>
                        <p:par>
                          <p:cTn id="140" fill="hold">
                            <p:stCondLst>
                              <p:cond delay="15500"/>
                            </p:stCondLst>
                            <p:childTnLst>
                              <p:par>
                                <p:cTn id="141" presetID="63" presetClass="path" presetSubtype="0" accel="50000" decel="50000" fill="hold" grpId="1" nodeType="afterEffect">
                                  <p:stCondLst>
                                    <p:cond delay="0"/>
                                  </p:stCondLst>
                                  <p:childTnLst>
                                    <p:animMotion origin="layout" path="M -0.00052 -0.00023 L 0.08802 -0.00023 " pathEditMode="relative" rAng="0" ptsTypes="AA">
                                      <p:cBhvr>
                                        <p:cTn id="142" dur="2000" fill="hold"/>
                                        <p:tgtEl>
                                          <p:spTgt spid="36"/>
                                        </p:tgtEl>
                                        <p:attrNameLst>
                                          <p:attrName>ppt_x</p:attrName>
                                          <p:attrName>ppt_y</p:attrName>
                                        </p:attrNameLst>
                                      </p:cBhvr>
                                      <p:rCtr x="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7" grpId="0" animBg="1"/>
      <p:bldP spid="58" grpId="0" animBg="1"/>
      <p:bldP spid="59" grpId="0" animBg="1"/>
      <p:bldP spid="60" grpId="0" animBg="1"/>
      <p:bldP spid="61" grpId="0" animBg="1"/>
      <p:bldP spid="55" grpId="0" animBg="1"/>
      <p:bldP spid="55" grpId="1" animBg="1"/>
      <p:bldP spid="55" grpId="2" animBg="1"/>
      <p:bldP spid="55" grpId="3" animBg="1"/>
      <p:bldP spid="55" grpId="4" animBg="1"/>
      <p:bldP spid="55" grpId="5" animBg="1"/>
      <p:bldP spid="55" grpId="6" animBg="1"/>
      <p:bldP spid="62" grpId="0" animBg="1"/>
      <p:bldP spid="62" grpId="1" animBg="1"/>
      <p:bldP spid="62" grpId="2" animBg="1"/>
      <p:bldP spid="35" grpId="0" animBg="1"/>
      <p:bldP spid="35" grpId="1" animBg="1"/>
      <p:bldP spid="36" grpId="0" animBg="1"/>
      <p:bldP spid="3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585216" y="158306"/>
            <a:ext cx="8071104" cy="5949886"/>
          </a:xfrm>
          <a:prstGeom prst="rect">
            <a:avLst/>
          </a:prstGeom>
          <a:noFill/>
          <a:ln w="9525">
            <a:solidFill>
              <a:schemeClr val="tx1"/>
            </a:solidFill>
            <a:miter lim="800000"/>
            <a:headEnd/>
            <a:tailEnd/>
          </a:ln>
        </p:spPr>
      </p:pic>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6442BED3-B236-4BC7-B093-407BADE7AF99}" type="datetime1">
              <a:rPr lang="en-US" smtClean="0"/>
              <a:t>10/3/2012</a:t>
            </a:fld>
            <a:endParaRPr lang="it-IT"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93C5684A-6475-4CA9-BFAD-363AF8134105}" type="datetime1">
              <a:rPr lang="en-US" smtClean="0"/>
              <a:t>10/3/2012</a:t>
            </a:fld>
            <a:endParaRPr lang="it-IT"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A2B9055C-42AD-4487-8A41-1CDF9A69DA28}" type="datetime1">
              <a:rPr lang="en-US" smtClean="0"/>
              <a:t>10/3/2012</a:t>
            </a:fld>
            <a:endParaRPr lang="it-IT" smtClean="0"/>
          </a:p>
        </p:txBody>
      </p:sp>
      <p:sp>
        <p:nvSpPr>
          <p:cNvPr id="5" name="CasellaDiTesto 4"/>
          <p:cNvSpPr txBox="1"/>
          <p:nvPr/>
        </p:nvSpPr>
        <p:spPr>
          <a:xfrm>
            <a:off x="1121664" y="2560320"/>
            <a:ext cx="6693408" cy="369332"/>
          </a:xfrm>
          <a:prstGeom prst="rect">
            <a:avLst/>
          </a:prstGeom>
          <a:noFill/>
        </p:spPr>
        <p:txBody>
          <a:bodyPr wrap="square" rtlCol="0">
            <a:spAutoFit/>
          </a:bodyPr>
          <a:lstStyle/>
          <a:p>
            <a:pPr algn="ctr"/>
            <a:r>
              <a:rPr lang="it-IT" dirty="0" smtClean="0"/>
              <a:t>Backup   </a:t>
            </a:r>
            <a:r>
              <a:rPr lang="it-IT" dirty="0" err="1" smtClean="0"/>
              <a:t>slides</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148CA1BB-69B6-45FA-954F-4252A496D232}" type="datetime1">
              <a:rPr lang="en-US" smtClean="0"/>
              <a:t>10/3/2012</a:t>
            </a:fld>
            <a:endParaRPr lang="it-IT" smtClean="0"/>
          </a:p>
        </p:txBody>
      </p:sp>
      <p:pic>
        <p:nvPicPr>
          <p:cNvPr id="81922" name="Picture 2"/>
          <p:cNvPicPr>
            <a:picLocks noChangeAspect="1" noChangeArrowheads="1"/>
          </p:cNvPicPr>
          <p:nvPr/>
        </p:nvPicPr>
        <p:blipFill>
          <a:blip r:embed="rId3" cstate="print"/>
          <a:srcRect/>
          <a:stretch>
            <a:fillRect/>
          </a:stretch>
        </p:blipFill>
        <p:spPr bwMode="auto">
          <a:xfrm>
            <a:off x="572072" y="182690"/>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1B91FE86-598F-4747-8B47-0ECD23261E99}" type="datetime1">
              <a:rPr lang="en-US" smtClean="0"/>
              <a:t>10/3/2012</a:t>
            </a:fld>
            <a:endParaRPr lang="it-IT" smtClean="0"/>
          </a:p>
        </p:txBody>
      </p:sp>
      <p:pic>
        <p:nvPicPr>
          <p:cNvPr id="78850" name="Picture 2"/>
          <p:cNvPicPr>
            <a:picLocks noChangeAspect="1" noChangeArrowheads="1"/>
          </p:cNvPicPr>
          <p:nvPr/>
        </p:nvPicPr>
        <p:blipFill>
          <a:blip r:embed="rId3" cstate="print"/>
          <a:srcRect/>
          <a:stretch>
            <a:fillRect/>
          </a:stretch>
        </p:blipFill>
        <p:spPr bwMode="auto">
          <a:xfrm>
            <a:off x="523304" y="182690"/>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egnaposto data 2"/>
          <p:cNvSpPr>
            <a:spLocks noGrp="1"/>
          </p:cNvSpPr>
          <p:nvPr>
            <p:ph type="dt" sz="quarter" idx="10"/>
          </p:nvPr>
        </p:nvSpPr>
        <p:spPr>
          <a:noFill/>
        </p:spPr>
        <p:txBody>
          <a:bodyPr/>
          <a:lstStyle/>
          <a:p>
            <a:fld id="{0EC2E156-A716-4CC1-994B-BA498663A5B3}" type="datetime1">
              <a:rPr lang="en-US" smtClean="0"/>
              <a:t>10/3/2012</a:t>
            </a:fld>
            <a:endParaRPr lang="it-IT" smtClean="0"/>
          </a:p>
        </p:txBody>
      </p:sp>
      <p:sp>
        <p:nvSpPr>
          <p:cNvPr id="4100" name="Segnaposto piè di pagina 3"/>
          <p:cNvSpPr>
            <a:spLocks noGrp="1"/>
          </p:cNvSpPr>
          <p:nvPr>
            <p:ph type="ftr" sz="quarter" idx="11"/>
          </p:nvPr>
        </p:nvSpPr>
        <p:spPr>
          <a:noFill/>
        </p:spPr>
        <p:txBody>
          <a:bodyPr/>
          <a:lstStyle/>
          <a:p>
            <a:r>
              <a:rPr lang="en-US" smtClean="0"/>
              <a:t>University of Maryland - 3-Oct-12</a:t>
            </a:r>
            <a:endParaRPr lang="it-IT" smtClean="0"/>
          </a:p>
        </p:txBody>
      </p:sp>
      <p:sp>
        <p:nvSpPr>
          <p:cNvPr id="4101" name="Text Box 16"/>
          <p:cNvSpPr txBox="1">
            <a:spLocks noChangeArrowheads="1"/>
          </p:cNvSpPr>
          <p:nvPr/>
        </p:nvSpPr>
        <p:spPr bwMode="auto">
          <a:xfrm>
            <a:off x="361950" y="361950"/>
            <a:ext cx="8267700" cy="366713"/>
          </a:xfrm>
          <a:prstGeom prst="rect">
            <a:avLst/>
          </a:prstGeom>
          <a:noFill/>
          <a:ln w="9525">
            <a:noFill/>
            <a:miter lim="800000"/>
            <a:headEnd/>
            <a:tailEnd/>
          </a:ln>
        </p:spPr>
        <p:txBody>
          <a:bodyPr>
            <a:spAutoFit/>
          </a:bodyPr>
          <a:lstStyle/>
          <a:p>
            <a:pPr>
              <a:spcBef>
                <a:spcPct val="50000"/>
              </a:spcBef>
            </a:pPr>
            <a:r>
              <a:rPr lang="en-US"/>
              <a:t>AEGIS strategy to produce Antihydrogen:</a:t>
            </a:r>
          </a:p>
        </p:txBody>
      </p:sp>
      <p:sp>
        <p:nvSpPr>
          <p:cNvPr id="4102" name="Rectangle 17"/>
          <p:cNvSpPr>
            <a:spLocks noChangeArrowheads="1"/>
          </p:cNvSpPr>
          <p:nvPr/>
        </p:nvSpPr>
        <p:spPr bwMode="auto">
          <a:xfrm>
            <a:off x="539750" y="763588"/>
            <a:ext cx="7820025" cy="1160462"/>
          </a:xfrm>
          <a:prstGeom prst="rect">
            <a:avLst/>
          </a:prstGeom>
          <a:noFill/>
          <a:ln w="9525">
            <a:noFill/>
            <a:miter lim="800000"/>
            <a:headEnd/>
            <a:tailEnd/>
          </a:ln>
        </p:spPr>
        <p:txBody>
          <a:bodyPr/>
          <a:lstStyle/>
          <a:p>
            <a:pPr marL="342900" indent="-342900">
              <a:spcBef>
                <a:spcPct val="20000"/>
              </a:spcBef>
            </a:pPr>
            <a:r>
              <a:rPr lang="it-IT" b="1">
                <a:solidFill>
                  <a:schemeClr val="accent2"/>
                </a:solidFill>
              </a:rPr>
              <a:t>1. COLD ANTIHYDROGEN PRODUCTION </a:t>
            </a:r>
          </a:p>
          <a:p>
            <a:pPr marL="342900" indent="-342900">
              <a:spcBef>
                <a:spcPct val="20000"/>
              </a:spcBef>
              <a:buFontTx/>
              <a:buChar char="•"/>
            </a:pPr>
            <a:r>
              <a:rPr lang="it-IT"/>
              <a:t>Nested Penning Trap (warm antihydrogen / highly excited antiatoms)</a:t>
            </a:r>
          </a:p>
          <a:p>
            <a:pPr marL="342900" indent="-342900">
              <a:spcBef>
                <a:spcPct val="20000"/>
              </a:spcBef>
              <a:buFontTx/>
              <a:buChar char="•"/>
            </a:pPr>
            <a:r>
              <a:rPr lang="it-IT"/>
              <a:t>Charge Exchange with Rydberg Positronium</a:t>
            </a:r>
          </a:p>
        </p:txBody>
      </p:sp>
      <p:sp>
        <p:nvSpPr>
          <p:cNvPr id="136210" name="Line 18"/>
          <p:cNvSpPr>
            <a:spLocks noChangeShapeType="1"/>
          </p:cNvSpPr>
          <p:nvPr/>
        </p:nvSpPr>
        <p:spPr bwMode="auto">
          <a:xfrm>
            <a:off x="974725" y="1290638"/>
            <a:ext cx="7197725" cy="0"/>
          </a:xfrm>
          <a:prstGeom prst="line">
            <a:avLst/>
          </a:prstGeom>
          <a:noFill/>
          <a:ln w="38100">
            <a:solidFill>
              <a:srgbClr val="CC0000"/>
            </a:solidFill>
            <a:round/>
            <a:headEnd/>
            <a:tailEnd/>
          </a:ln>
        </p:spPr>
        <p:txBody>
          <a:bodyPr wrap="none" anchor="ctr"/>
          <a:lstStyle/>
          <a:p>
            <a:endParaRPr lang="it-IT"/>
          </a:p>
        </p:txBody>
      </p:sp>
      <p:sp>
        <p:nvSpPr>
          <p:cNvPr id="4104" name="AutoShape 19"/>
          <p:cNvSpPr>
            <a:spLocks noChangeArrowheads="1"/>
          </p:cNvSpPr>
          <p:nvPr/>
        </p:nvSpPr>
        <p:spPr bwMode="auto">
          <a:xfrm flipV="1">
            <a:off x="3605213" y="1954213"/>
            <a:ext cx="527050" cy="6556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6600"/>
              </a:gs>
              <a:gs pos="100000">
                <a:srgbClr val="CC0000"/>
              </a:gs>
            </a:gsLst>
            <a:lin ang="0" scaled="1"/>
          </a:gradFill>
          <a:ln w="9525">
            <a:solidFill>
              <a:schemeClr val="tx1"/>
            </a:solidFill>
            <a:miter lim="800000"/>
            <a:headEnd/>
            <a:tailEnd/>
          </a:ln>
        </p:spPr>
        <p:txBody>
          <a:bodyPr wrap="none" anchor="ctr"/>
          <a:lstStyle/>
          <a:p>
            <a:endParaRPr lang="it-IT"/>
          </a:p>
        </p:txBody>
      </p:sp>
      <p:sp>
        <p:nvSpPr>
          <p:cNvPr id="4105" name="Rectangle 20"/>
          <p:cNvSpPr>
            <a:spLocks noChangeArrowheads="1"/>
          </p:cNvSpPr>
          <p:nvPr/>
        </p:nvSpPr>
        <p:spPr bwMode="auto">
          <a:xfrm>
            <a:off x="4178300" y="2209800"/>
            <a:ext cx="4618038" cy="1281113"/>
          </a:xfrm>
          <a:prstGeom prst="rect">
            <a:avLst/>
          </a:prstGeom>
          <a:noFill/>
          <a:ln w="9525">
            <a:noFill/>
            <a:miter lim="800000"/>
            <a:headEnd/>
            <a:tailEnd/>
          </a:ln>
        </p:spPr>
        <p:txBody>
          <a:bodyPr>
            <a:spAutoFit/>
          </a:bodyPr>
          <a:lstStyle/>
          <a:p>
            <a:pPr marL="457200" indent="-457200">
              <a:buClr>
                <a:srgbClr val="000099"/>
              </a:buClr>
              <a:buFontTx/>
              <a:buChar char="•"/>
            </a:pPr>
            <a:r>
              <a:rPr lang="it-IT" sz="2000" u="sng">
                <a:solidFill>
                  <a:srgbClr val="CC0000"/>
                </a:solidFill>
                <a:ea typeface="ＭＳ Ｐゴシック" pitchFamily="34" charset="-128"/>
              </a:rPr>
              <a:t>Slow antiprotons</a:t>
            </a:r>
            <a:r>
              <a:rPr lang="it-IT">
                <a:solidFill>
                  <a:srgbClr val="FF5050"/>
                </a:solidFill>
                <a:ea typeface="ＭＳ Ｐゴシック" pitchFamily="34" charset="-128"/>
              </a:rPr>
              <a:t> </a:t>
            </a:r>
            <a:r>
              <a:rPr lang="it-IT">
                <a:ea typeface="ＭＳ Ｐゴシック" pitchFamily="34" charset="-128"/>
              </a:rPr>
              <a:t>(cold antihydrogen)</a:t>
            </a:r>
          </a:p>
          <a:p>
            <a:pPr marL="457200" indent="-457200">
              <a:buClr>
                <a:srgbClr val="000099"/>
              </a:buClr>
              <a:buFontTx/>
              <a:buChar char="•"/>
            </a:pPr>
            <a:r>
              <a:rPr lang="it-IT">
                <a:ea typeface="ＭＳ Ｐゴシック" pitchFamily="34" charset="-128"/>
              </a:rPr>
              <a:t>Rydberg Positronium</a:t>
            </a:r>
          </a:p>
          <a:p>
            <a:pPr marL="457200" indent="-457200">
              <a:buClr>
                <a:srgbClr val="000099"/>
              </a:buClr>
            </a:pPr>
            <a:r>
              <a:rPr lang="it-IT">
                <a:ea typeface="ＭＳ Ｐゴシック" pitchFamily="34" charset="-128"/>
              </a:rPr>
              <a:t>		</a:t>
            </a:r>
            <a:r>
              <a:rPr lang="it-IT" sz="2000" u="sng">
                <a:solidFill>
                  <a:srgbClr val="CC0000"/>
                </a:solidFill>
                <a:ea typeface="ＭＳ Ｐゴシック" pitchFamily="34" charset="-128"/>
              </a:rPr>
              <a:t>Positronium formation</a:t>
            </a:r>
          </a:p>
          <a:p>
            <a:pPr marL="457200" indent="-457200">
              <a:buClr>
                <a:srgbClr val="000099"/>
              </a:buClr>
            </a:pPr>
            <a:r>
              <a:rPr lang="it-IT" sz="2000">
                <a:solidFill>
                  <a:srgbClr val="CC0000"/>
                </a:solidFill>
                <a:ea typeface="ＭＳ Ｐゴシック" pitchFamily="34" charset="-128"/>
              </a:rPr>
              <a:t>		</a:t>
            </a:r>
            <a:r>
              <a:rPr lang="it-IT" sz="2000" u="sng">
                <a:solidFill>
                  <a:srgbClr val="CC0000"/>
                </a:solidFill>
                <a:ea typeface="ＭＳ Ｐゴシック" pitchFamily="34" charset="-128"/>
              </a:rPr>
              <a:t>Positronium excitation</a:t>
            </a:r>
          </a:p>
        </p:txBody>
      </p:sp>
      <p:sp>
        <p:nvSpPr>
          <p:cNvPr id="4106" name="Text Box 22"/>
          <p:cNvSpPr txBox="1">
            <a:spLocks noChangeArrowheads="1"/>
          </p:cNvSpPr>
          <p:nvPr/>
        </p:nvSpPr>
        <p:spPr bwMode="auto">
          <a:xfrm>
            <a:off x="419100" y="3714750"/>
            <a:ext cx="8210550" cy="641350"/>
          </a:xfrm>
          <a:prstGeom prst="rect">
            <a:avLst/>
          </a:prstGeom>
          <a:noFill/>
          <a:ln w="9525">
            <a:noFill/>
            <a:miter lim="800000"/>
            <a:headEnd/>
            <a:tailEnd/>
          </a:ln>
        </p:spPr>
        <p:txBody>
          <a:bodyPr>
            <a:spAutoFit/>
          </a:bodyPr>
          <a:lstStyle/>
          <a:p>
            <a:pPr>
              <a:spcBef>
                <a:spcPct val="50000"/>
              </a:spcBef>
            </a:pPr>
            <a:r>
              <a:rPr lang="en-US"/>
              <a:t>Avoid the problem of a particle trap able to simultaneously confine charged particles (Penning trap) and Antihydrogen (by radial B gradients). </a:t>
            </a:r>
          </a:p>
        </p:txBody>
      </p:sp>
      <p:sp>
        <p:nvSpPr>
          <p:cNvPr id="4107" name="Text Box 23"/>
          <p:cNvSpPr txBox="1">
            <a:spLocks noChangeArrowheads="1"/>
          </p:cNvSpPr>
          <p:nvPr/>
        </p:nvSpPr>
        <p:spPr bwMode="auto">
          <a:xfrm>
            <a:off x="485775" y="4591050"/>
            <a:ext cx="8124825" cy="366713"/>
          </a:xfrm>
          <a:prstGeom prst="rect">
            <a:avLst/>
          </a:prstGeom>
          <a:noFill/>
          <a:ln w="9525">
            <a:noFill/>
            <a:miter lim="800000"/>
            <a:headEnd/>
            <a:tailEnd/>
          </a:ln>
        </p:spPr>
        <p:txBody>
          <a:bodyPr>
            <a:spAutoFit/>
          </a:bodyPr>
          <a:lstStyle/>
          <a:p>
            <a:pPr>
              <a:spcBef>
                <a:spcPct val="50000"/>
              </a:spcBef>
              <a:buFontTx/>
              <a:buChar char="•"/>
            </a:pPr>
            <a:r>
              <a:rPr lang="en-US"/>
              <a:t> Have a charged particle trap only</a:t>
            </a:r>
          </a:p>
        </p:txBody>
      </p:sp>
      <p:sp>
        <p:nvSpPr>
          <p:cNvPr id="4108" name="Text Box 24"/>
          <p:cNvSpPr txBox="1">
            <a:spLocks noChangeArrowheads="1"/>
          </p:cNvSpPr>
          <p:nvPr/>
        </p:nvSpPr>
        <p:spPr bwMode="auto">
          <a:xfrm>
            <a:off x="457200" y="5048250"/>
            <a:ext cx="7934325" cy="366713"/>
          </a:xfrm>
          <a:prstGeom prst="rect">
            <a:avLst/>
          </a:prstGeom>
          <a:noFill/>
          <a:ln w="9525">
            <a:noFill/>
            <a:miter lim="800000"/>
            <a:headEnd/>
            <a:tailEnd/>
          </a:ln>
        </p:spPr>
        <p:txBody>
          <a:bodyPr>
            <a:spAutoFit/>
          </a:bodyPr>
          <a:lstStyle/>
          <a:p>
            <a:pPr>
              <a:spcBef>
                <a:spcPct val="50000"/>
              </a:spcBef>
              <a:buFontTx/>
              <a:buChar char="•"/>
            </a:pPr>
            <a:r>
              <a:rPr lang="en-US"/>
              <a:t> Form a neutral (antihydrogen) beam </a:t>
            </a:r>
          </a:p>
        </p:txBody>
      </p:sp>
      <p:sp>
        <p:nvSpPr>
          <p:cNvPr id="4109" name="Line 25"/>
          <p:cNvSpPr>
            <a:spLocks noChangeShapeType="1"/>
          </p:cNvSpPr>
          <p:nvPr/>
        </p:nvSpPr>
        <p:spPr bwMode="auto">
          <a:xfrm>
            <a:off x="4572000" y="5267325"/>
            <a:ext cx="1476375" cy="0"/>
          </a:xfrm>
          <a:prstGeom prst="line">
            <a:avLst/>
          </a:prstGeom>
          <a:noFill/>
          <a:ln w="9525">
            <a:solidFill>
              <a:schemeClr val="tx1"/>
            </a:solidFill>
            <a:round/>
            <a:headEnd/>
            <a:tailEnd type="triangle" w="med" len="med"/>
          </a:ln>
        </p:spPr>
        <p:txBody>
          <a:bodyPr/>
          <a:lstStyle/>
          <a:p>
            <a:endParaRPr lang="it-IT"/>
          </a:p>
        </p:txBody>
      </p:sp>
      <p:sp>
        <p:nvSpPr>
          <p:cNvPr id="4110" name="Text Box 26"/>
          <p:cNvSpPr txBox="1">
            <a:spLocks noChangeArrowheads="1"/>
          </p:cNvSpPr>
          <p:nvPr/>
        </p:nvSpPr>
        <p:spPr bwMode="auto">
          <a:xfrm>
            <a:off x="6229350" y="5029200"/>
            <a:ext cx="24384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g measurement</a:t>
            </a:r>
          </a:p>
        </p:txBody>
      </p:sp>
      <p:sp>
        <p:nvSpPr>
          <p:cNvPr id="4111" name="Text Box 27"/>
          <p:cNvSpPr txBox="1">
            <a:spLocks noChangeArrowheads="1"/>
          </p:cNvSpPr>
          <p:nvPr/>
        </p:nvSpPr>
        <p:spPr bwMode="auto">
          <a:xfrm>
            <a:off x="466725" y="5581650"/>
            <a:ext cx="5581650" cy="366713"/>
          </a:xfrm>
          <a:prstGeom prst="rect">
            <a:avLst/>
          </a:prstGeom>
          <a:noFill/>
          <a:ln w="9525">
            <a:noFill/>
            <a:miter lim="800000"/>
            <a:headEnd/>
            <a:tailEnd/>
          </a:ln>
        </p:spPr>
        <p:txBody>
          <a:bodyPr>
            <a:spAutoFit/>
          </a:bodyPr>
          <a:lstStyle/>
          <a:p>
            <a:pPr>
              <a:spcBef>
                <a:spcPct val="50000"/>
              </a:spcBef>
              <a:buFontTx/>
              <a:buChar char="•"/>
            </a:pPr>
            <a:r>
              <a:rPr lang="en-US"/>
              <a:t> Confine only neutrals (future) </a:t>
            </a:r>
          </a:p>
        </p:txBody>
      </p:sp>
      <p:sp>
        <p:nvSpPr>
          <p:cNvPr id="4112" name="Line 28"/>
          <p:cNvSpPr>
            <a:spLocks noChangeShapeType="1"/>
          </p:cNvSpPr>
          <p:nvPr/>
        </p:nvSpPr>
        <p:spPr bwMode="auto">
          <a:xfrm>
            <a:off x="3933825" y="5800725"/>
            <a:ext cx="2066925" cy="0"/>
          </a:xfrm>
          <a:prstGeom prst="line">
            <a:avLst/>
          </a:prstGeom>
          <a:noFill/>
          <a:ln w="9525">
            <a:solidFill>
              <a:schemeClr val="tx1"/>
            </a:solidFill>
            <a:round/>
            <a:headEnd/>
            <a:tailEnd type="triangle" w="med" len="med"/>
          </a:ln>
        </p:spPr>
        <p:txBody>
          <a:bodyPr/>
          <a:lstStyle/>
          <a:p>
            <a:endParaRPr lang="it-IT"/>
          </a:p>
        </p:txBody>
      </p:sp>
      <p:sp>
        <p:nvSpPr>
          <p:cNvPr id="4113" name="Text Box 29"/>
          <p:cNvSpPr txBox="1">
            <a:spLocks noChangeArrowheads="1"/>
          </p:cNvSpPr>
          <p:nvPr/>
        </p:nvSpPr>
        <p:spPr bwMode="auto">
          <a:xfrm>
            <a:off x="6296025" y="5610225"/>
            <a:ext cx="2257425" cy="366713"/>
          </a:xfrm>
          <a:prstGeom prst="rect">
            <a:avLst/>
          </a:prstGeom>
          <a:noFill/>
          <a:ln w="9525">
            <a:noFill/>
            <a:miter lim="800000"/>
            <a:headEnd/>
            <a:tailEnd/>
          </a:ln>
        </p:spPr>
        <p:txBody>
          <a:bodyPr>
            <a:spAutoFit/>
          </a:bodyPr>
          <a:lstStyle/>
          <a:p>
            <a:pPr>
              <a:spcBef>
                <a:spcPct val="50000"/>
              </a:spcBef>
            </a:pPr>
            <a:r>
              <a:rPr lang="en-US">
                <a:solidFill>
                  <a:srgbClr val="FF0000"/>
                </a:solidFill>
              </a:rPr>
              <a:t>(CPT physics)</a:t>
            </a:r>
          </a:p>
        </p:txBody>
      </p:sp>
      <p:graphicFrame>
        <p:nvGraphicFramePr>
          <p:cNvPr id="4098" name="Object 13"/>
          <p:cNvGraphicFramePr>
            <a:graphicFrameLocks noChangeAspect="1"/>
          </p:cNvGraphicFramePr>
          <p:nvPr/>
        </p:nvGraphicFramePr>
        <p:xfrm>
          <a:off x="723900" y="2292350"/>
          <a:ext cx="2228850" cy="479425"/>
        </p:xfrm>
        <a:graphic>
          <a:graphicData uri="http://schemas.openxmlformats.org/presentationml/2006/ole">
            <p:oleObj spid="_x0000_s4098" name="Equation" r:id="rId4" imgW="1282680" imgH="26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fade">
                                      <p:cBhvr>
                                        <p:cTn id="7" dur="500"/>
                                        <p:tgtEl>
                                          <p:spTgt spid="136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E925438B-1A14-413D-AABB-601B61F3EB66}" type="datetime1">
              <a:rPr lang="en-US" smtClean="0"/>
              <a:t>10/3/2012</a:t>
            </a:fld>
            <a:endParaRPr lang="it-IT" smtClean="0"/>
          </a:p>
        </p:txBody>
      </p:sp>
      <p:pic>
        <p:nvPicPr>
          <p:cNvPr id="82946" name="Picture 2"/>
          <p:cNvPicPr>
            <a:picLocks noChangeAspect="1" noChangeArrowheads="1"/>
          </p:cNvPicPr>
          <p:nvPr/>
        </p:nvPicPr>
        <p:blipFill>
          <a:blip r:embed="rId3" cstate="print"/>
          <a:srcRect/>
          <a:stretch>
            <a:fillRect/>
          </a:stretch>
        </p:blipFill>
        <p:spPr bwMode="auto">
          <a:xfrm>
            <a:off x="535496" y="207074"/>
            <a:ext cx="8048625" cy="6029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rPr lang="it-IT" smtClean="0"/>
              <a:t>University of Maryland - 3-Oct-12</a:t>
            </a:r>
            <a:endParaRPr lang="en-US"/>
          </a:p>
        </p:txBody>
      </p:sp>
      <p:sp>
        <p:nvSpPr>
          <p:cNvPr id="20484" name="CasellaDiTesto 2"/>
          <p:cNvSpPr txBox="1">
            <a:spLocks noChangeArrowheads="1"/>
          </p:cNvSpPr>
          <p:nvPr/>
        </p:nvSpPr>
        <p:spPr bwMode="auto">
          <a:xfrm>
            <a:off x="457200" y="2133600"/>
            <a:ext cx="3048000" cy="369888"/>
          </a:xfrm>
          <a:prstGeom prst="rect">
            <a:avLst/>
          </a:prstGeom>
          <a:solidFill>
            <a:srgbClr val="FFFF00"/>
          </a:solidFill>
          <a:ln w="9525">
            <a:solidFill>
              <a:srgbClr val="000000"/>
            </a:solidFill>
            <a:miter lim="800000"/>
            <a:headEnd/>
            <a:tailEnd/>
          </a:ln>
        </p:spPr>
        <p:txBody>
          <a:bodyPr>
            <a:spAutoFit/>
          </a:bodyPr>
          <a:lstStyle/>
          <a:p>
            <a:pPr algn="ctr"/>
            <a:r>
              <a:rPr lang="it-IT" dirty="0" smtClean="0"/>
              <a:t>The </a:t>
            </a:r>
            <a:r>
              <a:rPr lang="it-IT" dirty="0" err="1" smtClean="0"/>
              <a:t>antiproton</a:t>
            </a:r>
            <a:r>
              <a:rPr lang="it-IT" dirty="0" smtClean="0"/>
              <a:t> : </a:t>
            </a:r>
            <a:endParaRPr lang="it-IT" dirty="0"/>
          </a:p>
        </p:txBody>
      </p:sp>
      <p:sp>
        <p:nvSpPr>
          <p:cNvPr id="20485" name="CasellaDiTesto 4"/>
          <p:cNvSpPr txBox="1">
            <a:spLocks noChangeArrowheads="1"/>
          </p:cNvSpPr>
          <p:nvPr/>
        </p:nvSpPr>
        <p:spPr bwMode="auto">
          <a:xfrm>
            <a:off x="405384" y="347472"/>
            <a:ext cx="8305800" cy="1477328"/>
          </a:xfrm>
          <a:prstGeom prst="rect">
            <a:avLst/>
          </a:prstGeom>
          <a:noFill/>
          <a:ln w="9525">
            <a:noFill/>
            <a:miter lim="800000"/>
            <a:headEnd/>
            <a:tailEnd/>
          </a:ln>
        </p:spPr>
        <p:txBody>
          <a:bodyPr>
            <a:spAutoFit/>
          </a:bodyPr>
          <a:lstStyle/>
          <a:p>
            <a:r>
              <a:rPr lang="it-IT" dirty="0" err="1" smtClean="0"/>
              <a:t>Recipe</a:t>
            </a:r>
            <a:r>
              <a:rPr lang="it-IT" dirty="0" smtClean="0"/>
              <a:t> </a:t>
            </a:r>
            <a:r>
              <a:rPr lang="it-IT" dirty="0" err="1" smtClean="0"/>
              <a:t>to</a:t>
            </a:r>
            <a:r>
              <a:rPr lang="it-IT" dirty="0" smtClean="0"/>
              <a:t> </a:t>
            </a:r>
            <a:r>
              <a:rPr lang="it-IT" dirty="0" err="1" smtClean="0"/>
              <a:t>build</a:t>
            </a:r>
            <a:r>
              <a:rPr lang="it-IT" dirty="0" smtClean="0"/>
              <a:t> </a:t>
            </a:r>
            <a:r>
              <a:rPr lang="it-IT" dirty="0" err="1" smtClean="0"/>
              <a:t>antimatter</a:t>
            </a:r>
            <a:r>
              <a:rPr lang="it-IT" dirty="0" smtClean="0"/>
              <a:t>:</a:t>
            </a:r>
            <a:endParaRPr lang="it-IT" dirty="0"/>
          </a:p>
          <a:p>
            <a:endParaRPr lang="it-IT" dirty="0"/>
          </a:p>
          <a:p>
            <a:r>
              <a:rPr lang="it-IT" dirty="0" err="1" smtClean="0"/>
              <a:t>Ideally</a:t>
            </a:r>
            <a:r>
              <a:rPr lang="it-IT" dirty="0" smtClean="0"/>
              <a:t> divide </a:t>
            </a:r>
            <a:r>
              <a:rPr lang="it-IT" dirty="0" err="1" smtClean="0"/>
              <a:t>matter</a:t>
            </a:r>
            <a:r>
              <a:rPr lang="it-IT" dirty="0" smtClean="0"/>
              <a:t> in (</a:t>
            </a:r>
            <a:r>
              <a:rPr lang="it-IT" dirty="0" err="1" smtClean="0"/>
              <a:t>elementary</a:t>
            </a:r>
            <a:r>
              <a:rPr lang="it-IT" dirty="0" smtClean="0"/>
              <a:t>) </a:t>
            </a:r>
            <a:r>
              <a:rPr lang="it-IT" dirty="0" err="1" smtClean="0"/>
              <a:t>constituents</a:t>
            </a:r>
            <a:r>
              <a:rPr lang="it-IT" dirty="0" smtClean="0"/>
              <a:t> </a:t>
            </a:r>
            <a:endParaRPr lang="it-IT" dirty="0"/>
          </a:p>
          <a:p>
            <a:r>
              <a:rPr lang="it-IT" dirty="0" smtClean="0"/>
              <a:t>Take the </a:t>
            </a:r>
            <a:r>
              <a:rPr lang="it-IT" dirty="0" err="1" smtClean="0"/>
              <a:t>anti…</a:t>
            </a:r>
            <a:r>
              <a:rPr lang="it-IT" dirty="0" smtClean="0"/>
              <a:t> </a:t>
            </a:r>
            <a:r>
              <a:rPr lang="it-IT" dirty="0" err="1" smtClean="0"/>
              <a:t>of</a:t>
            </a:r>
            <a:r>
              <a:rPr lang="it-IT" dirty="0" smtClean="0"/>
              <a:t> </a:t>
            </a:r>
            <a:r>
              <a:rPr lang="it-IT" dirty="0" err="1" smtClean="0"/>
              <a:t>every</a:t>
            </a:r>
            <a:r>
              <a:rPr lang="it-IT" dirty="0" smtClean="0"/>
              <a:t> </a:t>
            </a:r>
            <a:r>
              <a:rPr lang="it-IT" dirty="0" err="1" smtClean="0"/>
              <a:t>elementary</a:t>
            </a:r>
            <a:r>
              <a:rPr lang="it-IT" dirty="0" smtClean="0"/>
              <a:t> </a:t>
            </a:r>
            <a:r>
              <a:rPr lang="it-IT" dirty="0" err="1" smtClean="0"/>
              <a:t>particle</a:t>
            </a:r>
            <a:endParaRPr lang="it-IT" dirty="0"/>
          </a:p>
          <a:p>
            <a:r>
              <a:rPr lang="it-IT" dirty="0" smtClean="0"/>
              <a:t>Put the </a:t>
            </a:r>
            <a:r>
              <a:rPr lang="it-IT" dirty="0" err="1" smtClean="0"/>
              <a:t>thing</a:t>
            </a:r>
            <a:r>
              <a:rPr lang="it-IT" dirty="0" smtClean="0"/>
              <a:t> back </a:t>
            </a:r>
            <a:r>
              <a:rPr lang="it-IT" dirty="0" err="1" smtClean="0"/>
              <a:t>togheter</a:t>
            </a:r>
            <a:endParaRPr lang="it-IT" dirty="0"/>
          </a:p>
        </p:txBody>
      </p:sp>
      <p:pic>
        <p:nvPicPr>
          <p:cNvPr id="20486" name="Picture 6"/>
          <p:cNvPicPr>
            <a:picLocks noChangeAspect="1" noChangeArrowheads="1"/>
          </p:cNvPicPr>
          <p:nvPr/>
        </p:nvPicPr>
        <p:blipFill>
          <a:blip r:embed="rId3" cstate="print"/>
          <a:srcRect/>
          <a:stretch>
            <a:fillRect/>
          </a:stretch>
        </p:blipFill>
        <p:spPr bwMode="auto">
          <a:xfrm>
            <a:off x="6172200" y="2133600"/>
            <a:ext cx="1890713" cy="1890713"/>
          </a:xfrm>
          <a:prstGeom prst="rect">
            <a:avLst/>
          </a:prstGeom>
          <a:noFill/>
          <a:ln w="9525">
            <a:noFill/>
            <a:miter lim="800000"/>
            <a:headEnd/>
            <a:tailEnd/>
          </a:ln>
        </p:spPr>
      </p:pic>
      <p:pic>
        <p:nvPicPr>
          <p:cNvPr id="20487" name="Picture 7"/>
          <p:cNvPicPr>
            <a:picLocks noChangeAspect="1" noChangeArrowheads="1"/>
          </p:cNvPicPr>
          <p:nvPr/>
        </p:nvPicPr>
        <p:blipFill>
          <a:blip r:embed="rId4" cstate="print"/>
          <a:srcRect/>
          <a:stretch>
            <a:fillRect/>
          </a:stretch>
        </p:blipFill>
        <p:spPr bwMode="auto">
          <a:xfrm>
            <a:off x="3657600" y="2209800"/>
            <a:ext cx="1752600" cy="1752600"/>
          </a:xfrm>
          <a:prstGeom prst="rect">
            <a:avLst/>
          </a:prstGeom>
          <a:noFill/>
          <a:ln w="9525">
            <a:noFill/>
            <a:miter lim="800000"/>
            <a:headEnd/>
            <a:tailEnd/>
          </a:ln>
        </p:spPr>
      </p:pic>
      <p:sp>
        <p:nvSpPr>
          <p:cNvPr id="20488" name="CasellaDiTesto 7"/>
          <p:cNvSpPr txBox="1">
            <a:spLocks noChangeArrowheads="1"/>
          </p:cNvSpPr>
          <p:nvPr/>
        </p:nvSpPr>
        <p:spPr bwMode="auto">
          <a:xfrm>
            <a:off x="3581400" y="1828800"/>
            <a:ext cx="2286000" cy="338138"/>
          </a:xfrm>
          <a:prstGeom prst="rect">
            <a:avLst/>
          </a:prstGeom>
          <a:noFill/>
          <a:ln w="9525">
            <a:noFill/>
            <a:miter lim="800000"/>
            <a:headEnd/>
            <a:tailEnd/>
          </a:ln>
        </p:spPr>
        <p:txBody>
          <a:bodyPr>
            <a:spAutoFit/>
          </a:bodyPr>
          <a:lstStyle/>
          <a:p>
            <a:r>
              <a:rPr lang="it-IT" sz="1600" dirty="0" smtClean="0"/>
              <a:t>PROTON:  QUARKS</a:t>
            </a:r>
            <a:endParaRPr lang="it-IT" sz="1600" dirty="0"/>
          </a:p>
        </p:txBody>
      </p:sp>
      <p:sp>
        <p:nvSpPr>
          <p:cNvPr id="20489" name="CasellaDiTesto 8"/>
          <p:cNvSpPr txBox="1">
            <a:spLocks noChangeArrowheads="1"/>
          </p:cNvSpPr>
          <p:nvPr/>
        </p:nvSpPr>
        <p:spPr bwMode="auto">
          <a:xfrm>
            <a:off x="5791200" y="1828800"/>
            <a:ext cx="2743200" cy="307975"/>
          </a:xfrm>
          <a:prstGeom prst="rect">
            <a:avLst/>
          </a:prstGeom>
          <a:noFill/>
          <a:ln w="9525">
            <a:noFill/>
            <a:miter lim="800000"/>
            <a:headEnd/>
            <a:tailEnd/>
          </a:ln>
        </p:spPr>
        <p:txBody>
          <a:bodyPr>
            <a:spAutoFit/>
          </a:bodyPr>
          <a:lstStyle/>
          <a:p>
            <a:r>
              <a:rPr lang="it-IT" sz="1400" dirty="0" smtClean="0"/>
              <a:t>ANTIPROTON: </a:t>
            </a:r>
            <a:r>
              <a:rPr lang="it-IT" sz="1400" dirty="0"/>
              <a:t>ANTIQUARKS</a:t>
            </a:r>
          </a:p>
        </p:txBody>
      </p:sp>
      <p:sp>
        <p:nvSpPr>
          <p:cNvPr id="20490" name="CasellaDiTesto 2"/>
          <p:cNvSpPr txBox="1">
            <a:spLocks noChangeArrowheads="1"/>
          </p:cNvSpPr>
          <p:nvPr/>
        </p:nvSpPr>
        <p:spPr bwMode="auto">
          <a:xfrm>
            <a:off x="304800" y="4191000"/>
            <a:ext cx="3048000" cy="369888"/>
          </a:xfrm>
          <a:prstGeom prst="rect">
            <a:avLst/>
          </a:prstGeom>
          <a:solidFill>
            <a:srgbClr val="FFFF00"/>
          </a:solidFill>
          <a:ln w="9525">
            <a:solidFill>
              <a:srgbClr val="000000"/>
            </a:solidFill>
            <a:miter lim="800000"/>
            <a:headEnd/>
            <a:tailEnd/>
          </a:ln>
        </p:spPr>
        <p:txBody>
          <a:bodyPr>
            <a:spAutoFit/>
          </a:bodyPr>
          <a:lstStyle/>
          <a:p>
            <a:pPr algn="ctr"/>
            <a:r>
              <a:rPr lang="it-IT" dirty="0" smtClean="0"/>
              <a:t>The </a:t>
            </a:r>
            <a:r>
              <a:rPr lang="it-IT" dirty="0" err="1" smtClean="0"/>
              <a:t>anti-neutron</a:t>
            </a:r>
            <a:r>
              <a:rPr lang="it-IT" dirty="0" smtClean="0"/>
              <a:t>: </a:t>
            </a:r>
            <a:endParaRPr lang="it-IT" dirty="0"/>
          </a:p>
        </p:txBody>
      </p:sp>
      <p:pic>
        <p:nvPicPr>
          <p:cNvPr id="20491" name="Picture 8"/>
          <p:cNvPicPr>
            <a:picLocks noChangeAspect="1" noChangeArrowheads="1"/>
          </p:cNvPicPr>
          <p:nvPr/>
        </p:nvPicPr>
        <p:blipFill>
          <a:blip r:embed="rId5" cstate="print"/>
          <a:srcRect/>
          <a:stretch>
            <a:fillRect/>
          </a:stretch>
        </p:blipFill>
        <p:spPr bwMode="auto">
          <a:xfrm>
            <a:off x="3657600" y="4495800"/>
            <a:ext cx="1752600" cy="1752600"/>
          </a:xfrm>
          <a:prstGeom prst="rect">
            <a:avLst/>
          </a:prstGeom>
          <a:noFill/>
          <a:ln w="9525">
            <a:noFill/>
            <a:miter lim="800000"/>
            <a:headEnd/>
            <a:tailEnd/>
          </a:ln>
        </p:spPr>
      </p:pic>
      <p:sp>
        <p:nvSpPr>
          <p:cNvPr id="20492" name="CasellaDiTesto 11"/>
          <p:cNvSpPr txBox="1">
            <a:spLocks noChangeArrowheads="1"/>
          </p:cNvSpPr>
          <p:nvPr/>
        </p:nvSpPr>
        <p:spPr bwMode="auto">
          <a:xfrm>
            <a:off x="3581400" y="4114800"/>
            <a:ext cx="2362200" cy="338554"/>
          </a:xfrm>
          <a:prstGeom prst="rect">
            <a:avLst/>
          </a:prstGeom>
          <a:noFill/>
          <a:ln w="9525">
            <a:noFill/>
            <a:miter lim="800000"/>
            <a:headEnd/>
            <a:tailEnd/>
          </a:ln>
        </p:spPr>
        <p:txBody>
          <a:bodyPr>
            <a:spAutoFit/>
          </a:bodyPr>
          <a:lstStyle/>
          <a:p>
            <a:r>
              <a:rPr lang="it-IT" sz="1600" dirty="0" smtClean="0"/>
              <a:t>NEUTRON: QUARKS</a:t>
            </a:r>
            <a:endParaRPr lang="it-IT" sz="1600" dirty="0"/>
          </a:p>
        </p:txBody>
      </p:sp>
      <p:pic>
        <p:nvPicPr>
          <p:cNvPr id="20493" name="Picture 9"/>
          <p:cNvPicPr>
            <a:picLocks noChangeAspect="1" noChangeArrowheads="1"/>
          </p:cNvPicPr>
          <p:nvPr/>
        </p:nvPicPr>
        <p:blipFill>
          <a:blip r:embed="rId6" cstate="print"/>
          <a:srcRect/>
          <a:stretch>
            <a:fillRect/>
          </a:stretch>
        </p:blipFill>
        <p:spPr bwMode="auto">
          <a:xfrm>
            <a:off x="6172200" y="4419600"/>
            <a:ext cx="1828800" cy="1828800"/>
          </a:xfrm>
          <a:prstGeom prst="rect">
            <a:avLst/>
          </a:prstGeom>
          <a:noFill/>
          <a:ln w="9525">
            <a:noFill/>
            <a:miter lim="800000"/>
            <a:headEnd/>
            <a:tailEnd/>
          </a:ln>
        </p:spPr>
      </p:pic>
      <p:sp>
        <p:nvSpPr>
          <p:cNvPr id="20494" name="CasellaDiTesto 13"/>
          <p:cNvSpPr txBox="1">
            <a:spLocks noChangeArrowheads="1"/>
          </p:cNvSpPr>
          <p:nvPr/>
        </p:nvSpPr>
        <p:spPr bwMode="auto">
          <a:xfrm>
            <a:off x="6019800" y="4114800"/>
            <a:ext cx="2895600" cy="307975"/>
          </a:xfrm>
          <a:prstGeom prst="rect">
            <a:avLst/>
          </a:prstGeom>
          <a:noFill/>
          <a:ln w="9525">
            <a:noFill/>
            <a:miter lim="800000"/>
            <a:headEnd/>
            <a:tailEnd/>
          </a:ln>
        </p:spPr>
        <p:txBody>
          <a:bodyPr>
            <a:spAutoFit/>
          </a:bodyPr>
          <a:lstStyle/>
          <a:p>
            <a:r>
              <a:rPr lang="it-IT" sz="1400" dirty="0" smtClean="0"/>
              <a:t>ANTINEUTRON: : </a:t>
            </a:r>
            <a:r>
              <a:rPr lang="it-IT" sz="1400" dirty="0"/>
              <a:t>ANTIQUARKS</a:t>
            </a:r>
          </a:p>
        </p:txBody>
      </p:sp>
      <p:sp>
        <p:nvSpPr>
          <p:cNvPr id="15" name="Segnaposto data 14"/>
          <p:cNvSpPr>
            <a:spLocks noGrp="1"/>
          </p:cNvSpPr>
          <p:nvPr>
            <p:ph type="dt" sz="half" idx="10"/>
          </p:nvPr>
        </p:nvSpPr>
        <p:spPr/>
        <p:txBody>
          <a:bodyPr/>
          <a:lstStyle/>
          <a:p>
            <a:pPr>
              <a:defRPr/>
            </a:pPr>
            <a:fld id="{F9ED837B-5905-46C0-ABD9-88298AC8F07E}" type="datetime1">
              <a:rPr lang="en-US" smtClean="0"/>
              <a:t>10/3/2012</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12291" name="Text Box 4"/>
          <p:cNvSpPr txBox="1">
            <a:spLocks noChangeArrowheads="1"/>
          </p:cNvSpPr>
          <p:nvPr/>
        </p:nvSpPr>
        <p:spPr bwMode="auto">
          <a:xfrm>
            <a:off x="142875" y="182563"/>
            <a:ext cx="2254250" cy="831850"/>
          </a:xfrm>
          <a:prstGeom prst="rect">
            <a:avLst/>
          </a:prstGeom>
          <a:solidFill>
            <a:srgbClr val="FFCC00"/>
          </a:solidFill>
          <a:ln w="9525">
            <a:solidFill>
              <a:schemeClr val="tx1"/>
            </a:solidFill>
            <a:miter lim="800000"/>
            <a:headEnd/>
            <a:tailEnd/>
          </a:ln>
        </p:spPr>
        <p:txBody>
          <a:bodyPr>
            <a:spAutoFit/>
          </a:bodyPr>
          <a:lstStyle/>
          <a:p>
            <a:pPr>
              <a:spcBef>
                <a:spcPct val="50000"/>
              </a:spcBef>
            </a:pPr>
            <a:r>
              <a:rPr lang="en-US" sz="2400"/>
              <a:t>AEGIS Collaboration</a:t>
            </a:r>
          </a:p>
        </p:txBody>
      </p:sp>
      <p:sp>
        <p:nvSpPr>
          <p:cNvPr id="12292" name="Rectangle 7"/>
          <p:cNvSpPr>
            <a:spLocks/>
          </p:cNvSpPr>
          <p:nvPr/>
        </p:nvSpPr>
        <p:spPr bwMode="auto">
          <a:xfrm>
            <a:off x="131763" y="2171700"/>
            <a:ext cx="4672012" cy="185738"/>
          </a:xfrm>
          <a:prstGeom prst="rect">
            <a:avLst/>
          </a:prstGeom>
          <a:noFill/>
          <a:ln w="12700">
            <a:noFill/>
            <a:miter lim="800000"/>
            <a:headEnd/>
            <a:tailEnd/>
          </a:ln>
        </p:spPr>
        <p:txBody>
          <a:bodyPr lIns="0" tIns="0" rIns="0" bIns="0"/>
          <a:lstStyle/>
          <a:p>
            <a:pPr>
              <a:spcBef>
                <a:spcPts val="600"/>
              </a:spcBef>
            </a:pPr>
            <a:r>
              <a:rPr lang="en-US" sz="1000" b="1">
                <a:solidFill>
                  <a:srgbClr val="3333FF"/>
                </a:solidFill>
                <a:cs typeface="Arial" charset="0"/>
                <a:sym typeface="Arial" charset="0"/>
              </a:rPr>
              <a:t>LAPP</a:t>
            </a:r>
            <a:r>
              <a:rPr lang="en-US" sz="1100" b="1">
                <a:solidFill>
                  <a:srgbClr val="3333FF"/>
                </a:solidFill>
                <a:cs typeface="Arial" charset="0"/>
                <a:sym typeface="Arial" charset="0"/>
              </a:rPr>
              <a:t>, Annecy, France. </a:t>
            </a:r>
            <a:r>
              <a:rPr lang="en-US" sz="1000">
                <a:cs typeface="Arial" charset="0"/>
                <a:sym typeface="Arial" charset="0"/>
              </a:rPr>
              <a:t>P. Nédélec, D. Sillou</a:t>
            </a:r>
          </a:p>
        </p:txBody>
      </p:sp>
      <p:pic>
        <p:nvPicPr>
          <p:cNvPr id="12293" name="Picture 10"/>
          <p:cNvPicPr>
            <a:picLocks noChangeArrowheads="1"/>
          </p:cNvPicPr>
          <p:nvPr/>
        </p:nvPicPr>
        <p:blipFill>
          <a:blip r:embed="rId3" cstate="print"/>
          <a:srcRect/>
          <a:stretch>
            <a:fillRect/>
          </a:stretch>
        </p:blipFill>
        <p:spPr bwMode="auto">
          <a:xfrm>
            <a:off x="3395663" y="169863"/>
            <a:ext cx="974725" cy="665162"/>
          </a:xfrm>
          <a:prstGeom prst="rect">
            <a:avLst/>
          </a:prstGeom>
          <a:noFill/>
          <a:ln w="12700">
            <a:noFill/>
            <a:miter lim="800000"/>
            <a:headEnd/>
            <a:tailEnd/>
          </a:ln>
        </p:spPr>
      </p:pic>
      <p:pic>
        <p:nvPicPr>
          <p:cNvPr id="12294" name="Picture 14"/>
          <p:cNvPicPr>
            <a:picLocks noChangeArrowheads="1"/>
          </p:cNvPicPr>
          <p:nvPr/>
        </p:nvPicPr>
        <p:blipFill>
          <a:blip r:embed="rId4" cstate="print"/>
          <a:srcRect/>
          <a:stretch>
            <a:fillRect/>
          </a:stretch>
        </p:blipFill>
        <p:spPr bwMode="auto">
          <a:xfrm>
            <a:off x="2616200" y="182563"/>
            <a:ext cx="709613" cy="650875"/>
          </a:xfrm>
          <a:prstGeom prst="rect">
            <a:avLst/>
          </a:prstGeom>
          <a:noFill/>
          <a:ln w="12700">
            <a:noFill/>
            <a:miter lim="800000"/>
            <a:headEnd/>
            <a:tailEnd/>
          </a:ln>
        </p:spPr>
      </p:pic>
      <p:sp>
        <p:nvSpPr>
          <p:cNvPr id="12295" name="Rectangle 16"/>
          <p:cNvSpPr>
            <a:spLocks/>
          </p:cNvSpPr>
          <p:nvPr/>
        </p:nvSpPr>
        <p:spPr bwMode="auto">
          <a:xfrm>
            <a:off x="133350" y="1976438"/>
            <a:ext cx="8637588" cy="212725"/>
          </a:xfrm>
          <a:prstGeom prst="rect">
            <a:avLst/>
          </a:prstGeom>
          <a:noFill/>
          <a:ln w="12700">
            <a:noFill/>
            <a:miter lim="800000"/>
            <a:headEnd/>
            <a:tailEnd/>
          </a:ln>
        </p:spPr>
        <p:txBody>
          <a:bodyPr lIns="0" tIns="0" rIns="0" bIns="0"/>
          <a:lstStyle/>
          <a:p>
            <a:pPr>
              <a:spcBef>
                <a:spcPts val="600"/>
              </a:spcBef>
            </a:pPr>
            <a:r>
              <a:rPr lang="en-US" sz="1000" b="1">
                <a:solidFill>
                  <a:srgbClr val="3333FF"/>
                </a:solidFill>
                <a:cs typeface="Arial" charset="0"/>
                <a:sym typeface="Arial" charset="0"/>
              </a:rPr>
              <a:t>CERN, Geneva, Switzerland  </a:t>
            </a:r>
            <a:r>
              <a:rPr lang="en-US" sz="1000" u="sng">
                <a:cs typeface="Arial" charset="0"/>
                <a:sym typeface="Arial" charset="0"/>
              </a:rPr>
              <a:t>M. Doser</a:t>
            </a:r>
            <a:r>
              <a:rPr lang="en-US" sz="1000">
                <a:cs typeface="Arial" charset="0"/>
                <a:sym typeface="Arial" charset="0"/>
              </a:rPr>
              <a:t>, D. Perini, T. Niinikoski, A. Dudarev, T. W. Eisel, R. Van Weelderen, F. Haug, L.. Dufay-Chanat, J. L.. Servai</a:t>
            </a:r>
          </a:p>
        </p:txBody>
      </p:sp>
      <p:pic>
        <p:nvPicPr>
          <p:cNvPr id="12296" name="Picture 22"/>
          <p:cNvPicPr>
            <a:picLocks noChangeArrowheads="1"/>
          </p:cNvPicPr>
          <p:nvPr/>
        </p:nvPicPr>
        <p:blipFill>
          <a:blip r:embed="rId5" cstate="print"/>
          <a:srcRect/>
          <a:stretch>
            <a:fillRect/>
          </a:stretch>
        </p:blipFill>
        <p:spPr bwMode="auto">
          <a:xfrm>
            <a:off x="4500563" y="211138"/>
            <a:ext cx="965200" cy="555625"/>
          </a:xfrm>
          <a:prstGeom prst="rect">
            <a:avLst/>
          </a:prstGeom>
          <a:noFill/>
          <a:ln w="12700">
            <a:noFill/>
            <a:miter lim="800000"/>
            <a:headEnd/>
            <a:tailEnd/>
          </a:ln>
        </p:spPr>
      </p:pic>
      <p:sp>
        <p:nvSpPr>
          <p:cNvPr id="12297" name="Rectangle 23"/>
          <p:cNvSpPr>
            <a:spLocks noChangeArrowheads="1"/>
          </p:cNvSpPr>
          <p:nvPr/>
        </p:nvSpPr>
        <p:spPr bwMode="auto">
          <a:xfrm>
            <a:off x="0" y="2306638"/>
            <a:ext cx="3405188" cy="244475"/>
          </a:xfrm>
          <a:prstGeom prst="rect">
            <a:avLst/>
          </a:prstGeom>
          <a:noFill/>
          <a:ln w="9525">
            <a:noFill/>
            <a:miter lim="800000"/>
            <a:headEnd/>
            <a:tailEnd/>
          </a:ln>
        </p:spPr>
        <p:txBody>
          <a:bodyPr>
            <a:spAutoFit/>
          </a:bodyPr>
          <a:lstStyle/>
          <a:p>
            <a:r>
              <a:rPr lang="en-US" sz="1000" b="1">
                <a:solidFill>
                  <a:srgbClr val="3333FF"/>
                </a:solidFill>
                <a:sym typeface="Arial" charset="0"/>
              </a:rPr>
              <a:t> Queen’s U Belfast, UK </a:t>
            </a:r>
            <a:r>
              <a:rPr lang="en-US" sz="1000">
                <a:sym typeface="Arial" charset="0"/>
              </a:rPr>
              <a:t>G. Gribakin, H. R. J. Walters</a:t>
            </a:r>
          </a:p>
        </p:txBody>
      </p:sp>
      <p:sp>
        <p:nvSpPr>
          <p:cNvPr id="12298" name="Rectangle 26"/>
          <p:cNvSpPr>
            <a:spLocks/>
          </p:cNvSpPr>
          <p:nvPr/>
        </p:nvSpPr>
        <p:spPr bwMode="auto">
          <a:xfrm>
            <a:off x="133350" y="2527300"/>
            <a:ext cx="4724400" cy="13335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INFN Firenze, Italy </a:t>
            </a:r>
            <a:r>
              <a:rPr lang="en-US" sz="1000">
                <a:cs typeface="Arial" charset="0"/>
                <a:sym typeface="Arial" charset="0"/>
              </a:rPr>
              <a:t>G. Ferrari, M. Prevedelli, G. M. Tino</a:t>
            </a:r>
          </a:p>
        </p:txBody>
      </p:sp>
      <p:sp>
        <p:nvSpPr>
          <p:cNvPr id="12299" name="Rectangle 30"/>
          <p:cNvSpPr>
            <a:spLocks/>
          </p:cNvSpPr>
          <p:nvPr/>
        </p:nvSpPr>
        <p:spPr bwMode="auto">
          <a:xfrm>
            <a:off x="122238" y="2711450"/>
            <a:ext cx="8218487" cy="350838"/>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INFN Genova, University of Genova, Italy </a:t>
            </a:r>
            <a:r>
              <a:rPr lang="en-US" sz="1000">
                <a:cs typeface="Arial" charset="0"/>
                <a:sym typeface="Arial" charset="0"/>
              </a:rPr>
              <a:t>C. Carraro, V. Lagomarsino, G. Manuzio, </a:t>
            </a:r>
            <a:r>
              <a:rPr lang="en-US" sz="1000" u="sng">
                <a:cs typeface="Arial" charset="0"/>
                <a:sym typeface="Arial" charset="0"/>
              </a:rPr>
              <a:t>G. Testera</a:t>
            </a:r>
            <a:r>
              <a:rPr lang="en-US" sz="1000">
                <a:cs typeface="Arial" charset="0"/>
                <a:sym typeface="Arial" charset="0"/>
              </a:rPr>
              <a:t>, S. Zavatarelli</a:t>
            </a:r>
          </a:p>
        </p:txBody>
      </p:sp>
      <p:sp>
        <p:nvSpPr>
          <p:cNvPr id="12300" name="Rectangle 35"/>
          <p:cNvSpPr>
            <a:spLocks/>
          </p:cNvSpPr>
          <p:nvPr/>
        </p:nvSpPr>
        <p:spPr bwMode="auto">
          <a:xfrm>
            <a:off x="123825" y="2914650"/>
            <a:ext cx="8494713" cy="2413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INFN Milano, University of Milano, Italy </a:t>
            </a:r>
            <a:r>
              <a:rPr lang="en-US" sz="1000">
                <a:cs typeface="Arial" charset="0"/>
                <a:sym typeface="Arial" charset="0"/>
              </a:rPr>
              <a:t>I. Boscolo, F. Castelli, S. Cialdi, M. G. Giammarchi, D. Trezzi, A. Vairo, F. Villa</a:t>
            </a:r>
          </a:p>
        </p:txBody>
      </p:sp>
      <p:pic>
        <p:nvPicPr>
          <p:cNvPr id="12301" name="Picture 36"/>
          <p:cNvPicPr>
            <a:picLocks noChangeArrowheads="1"/>
          </p:cNvPicPr>
          <p:nvPr/>
        </p:nvPicPr>
        <p:blipFill>
          <a:blip r:embed="rId6" cstate="print"/>
          <a:srcRect/>
          <a:stretch>
            <a:fillRect/>
          </a:stretch>
        </p:blipFill>
        <p:spPr bwMode="auto">
          <a:xfrm>
            <a:off x="5568950" y="214313"/>
            <a:ext cx="750888" cy="681037"/>
          </a:xfrm>
          <a:prstGeom prst="rect">
            <a:avLst/>
          </a:prstGeom>
          <a:noFill/>
          <a:ln w="12700">
            <a:noFill/>
            <a:miter lim="800000"/>
            <a:headEnd/>
            <a:tailEnd/>
          </a:ln>
        </p:spPr>
      </p:pic>
      <p:sp>
        <p:nvSpPr>
          <p:cNvPr id="12302" name="Rectangle 39"/>
          <p:cNvSpPr>
            <a:spLocks/>
          </p:cNvSpPr>
          <p:nvPr/>
        </p:nvSpPr>
        <p:spPr bwMode="auto">
          <a:xfrm>
            <a:off x="123825" y="3132138"/>
            <a:ext cx="8875713" cy="192087"/>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INFN Padova/Trento, Univ. Padova, Univ. Trento, Italy </a:t>
            </a:r>
            <a:r>
              <a:rPr lang="en-US" sz="1000">
                <a:cs typeface="Arial" charset="0"/>
                <a:sym typeface="Arial" charset="0"/>
              </a:rPr>
              <a:t>R. S. Brusa, D. Fabris, M. Lunardon, S. Mariazzi, S. Moretto, G. Nebbia, S. Pesente, G</a:t>
            </a:r>
            <a:r>
              <a:rPr lang="en-US" sz="1000">
                <a:solidFill>
                  <a:srgbClr val="3333FF"/>
                </a:solidFill>
                <a:cs typeface="Arial" charset="0"/>
                <a:sym typeface="Arial" charset="0"/>
              </a:rPr>
              <a:t>. </a:t>
            </a:r>
            <a:r>
              <a:rPr lang="en-US" sz="1000">
                <a:cs typeface="Arial" charset="0"/>
                <a:sym typeface="Arial" charset="0"/>
              </a:rPr>
              <a:t>Viesti</a:t>
            </a:r>
          </a:p>
        </p:txBody>
      </p:sp>
      <p:sp>
        <p:nvSpPr>
          <p:cNvPr id="12303" name="Rectangle 42"/>
          <p:cNvSpPr>
            <a:spLocks/>
          </p:cNvSpPr>
          <p:nvPr/>
        </p:nvSpPr>
        <p:spPr bwMode="auto">
          <a:xfrm>
            <a:off x="125413" y="3340100"/>
            <a:ext cx="7972425" cy="284163"/>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INFN Pavia – Italy University of Brescia, University of Pavia</a:t>
            </a:r>
            <a:r>
              <a:rPr lang="en-US" sz="1000">
                <a:cs typeface="Arial" charset="0"/>
                <a:sym typeface="Arial" charset="0"/>
              </a:rPr>
              <a:t>G. Bonomi, A. Fontana, A. Rotondi, A. Zenoni</a:t>
            </a:r>
          </a:p>
        </p:txBody>
      </p:sp>
      <p:sp>
        <p:nvSpPr>
          <p:cNvPr id="12304" name="Rectangle 47"/>
          <p:cNvSpPr>
            <a:spLocks/>
          </p:cNvSpPr>
          <p:nvPr/>
        </p:nvSpPr>
        <p:spPr bwMode="auto">
          <a:xfrm>
            <a:off x="133350" y="3514725"/>
            <a:ext cx="6715125" cy="282575"/>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MPI- K, Heidelberg, Germany </a:t>
            </a:r>
            <a:r>
              <a:rPr lang="en-US" sz="1000">
                <a:cs typeface="Arial" charset="0"/>
                <a:sym typeface="Arial" charset="0"/>
              </a:rPr>
              <a:t>C. Canali, R. Heyne, A. Kellerbauer, C. Morhard, U. Warring</a:t>
            </a:r>
          </a:p>
        </p:txBody>
      </p:sp>
      <p:pic>
        <p:nvPicPr>
          <p:cNvPr id="12305" name="Picture 50"/>
          <p:cNvPicPr>
            <a:picLocks noChangeArrowheads="1"/>
          </p:cNvPicPr>
          <p:nvPr/>
        </p:nvPicPr>
        <p:blipFill>
          <a:blip r:embed="rId7" cstate="print"/>
          <a:srcRect/>
          <a:stretch>
            <a:fillRect/>
          </a:stretch>
        </p:blipFill>
        <p:spPr bwMode="auto">
          <a:xfrm>
            <a:off x="6445250" y="212725"/>
            <a:ext cx="688975" cy="666750"/>
          </a:xfrm>
          <a:prstGeom prst="rect">
            <a:avLst/>
          </a:prstGeom>
          <a:noFill/>
          <a:ln w="12700">
            <a:noFill/>
            <a:miter lim="800000"/>
            <a:headEnd/>
            <a:tailEnd/>
          </a:ln>
        </p:spPr>
      </p:pic>
      <p:sp>
        <p:nvSpPr>
          <p:cNvPr id="12306" name="Rectangle 53"/>
          <p:cNvSpPr>
            <a:spLocks/>
          </p:cNvSpPr>
          <p:nvPr/>
        </p:nvSpPr>
        <p:spPr bwMode="auto">
          <a:xfrm>
            <a:off x="122238" y="3706813"/>
            <a:ext cx="7377112" cy="287337"/>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Kirchhoff Institute of Physics U of Heidelberg, Germany </a:t>
            </a:r>
            <a:r>
              <a:rPr lang="en-US" sz="1000">
                <a:cs typeface="Arial" charset="0"/>
                <a:sym typeface="Arial" charset="0"/>
              </a:rPr>
              <a:t>M. K. Oberthaler</a:t>
            </a:r>
          </a:p>
        </p:txBody>
      </p:sp>
      <p:pic>
        <p:nvPicPr>
          <p:cNvPr id="12307" name="Picture 56"/>
          <p:cNvPicPr>
            <a:picLocks noChangeArrowheads="1"/>
          </p:cNvPicPr>
          <p:nvPr/>
        </p:nvPicPr>
        <p:blipFill>
          <a:blip r:embed="rId8" cstate="print"/>
          <a:srcRect/>
          <a:stretch>
            <a:fillRect/>
          </a:stretch>
        </p:blipFill>
        <p:spPr bwMode="auto">
          <a:xfrm>
            <a:off x="7265988" y="219075"/>
            <a:ext cx="681037" cy="704850"/>
          </a:xfrm>
          <a:prstGeom prst="rect">
            <a:avLst/>
          </a:prstGeom>
          <a:noFill/>
          <a:ln w="12700">
            <a:noFill/>
            <a:miter lim="800000"/>
            <a:headEnd/>
            <a:tailEnd/>
          </a:ln>
        </p:spPr>
      </p:pic>
      <p:grpSp>
        <p:nvGrpSpPr>
          <p:cNvPr id="12308" name="Group 57"/>
          <p:cNvGrpSpPr>
            <a:grpSpLocks/>
          </p:cNvGrpSpPr>
          <p:nvPr/>
        </p:nvGrpSpPr>
        <p:grpSpPr bwMode="auto">
          <a:xfrm>
            <a:off x="8050213" y="212725"/>
            <a:ext cx="692150" cy="679450"/>
            <a:chOff x="0" y="0"/>
            <a:chExt cx="614" cy="614"/>
          </a:xfrm>
        </p:grpSpPr>
        <p:sp>
          <p:nvSpPr>
            <p:cNvPr id="12344" name="Rectangle 58"/>
            <p:cNvSpPr>
              <a:spLocks/>
            </p:cNvSpPr>
            <p:nvPr/>
          </p:nvSpPr>
          <p:spPr bwMode="auto">
            <a:xfrm>
              <a:off x="0" y="0"/>
              <a:ext cx="614" cy="614"/>
            </a:xfrm>
            <a:prstGeom prst="rect">
              <a:avLst/>
            </a:prstGeom>
            <a:solidFill>
              <a:srgbClr val="FFFFFF"/>
            </a:solidFill>
            <a:ln w="12700">
              <a:noFill/>
              <a:miter lim="800000"/>
              <a:headEnd/>
              <a:tailEnd/>
            </a:ln>
          </p:spPr>
          <p:txBody>
            <a:bodyPr lIns="0" tIns="0" rIns="0" bIns="0"/>
            <a:lstStyle/>
            <a:p>
              <a:endParaRPr lang="it-IT"/>
            </a:p>
          </p:txBody>
        </p:sp>
        <p:pic>
          <p:nvPicPr>
            <p:cNvPr id="12345" name="Picture 59"/>
            <p:cNvPicPr>
              <a:picLocks noChangeArrowheads="1"/>
            </p:cNvPicPr>
            <p:nvPr/>
          </p:nvPicPr>
          <p:blipFill>
            <a:blip r:embed="rId9" cstate="print"/>
            <a:srcRect/>
            <a:stretch>
              <a:fillRect/>
            </a:stretch>
          </p:blipFill>
          <p:spPr bwMode="auto">
            <a:xfrm>
              <a:off x="0" y="0"/>
              <a:ext cx="614" cy="614"/>
            </a:xfrm>
            <a:prstGeom prst="rect">
              <a:avLst/>
            </a:prstGeom>
            <a:noFill/>
            <a:ln w="12700">
              <a:noFill/>
              <a:miter lim="800000"/>
              <a:headEnd/>
              <a:tailEnd/>
            </a:ln>
          </p:spPr>
        </p:pic>
      </p:grpSp>
      <p:sp>
        <p:nvSpPr>
          <p:cNvPr id="12309" name="Rectangle 60"/>
          <p:cNvSpPr>
            <a:spLocks/>
          </p:cNvSpPr>
          <p:nvPr/>
        </p:nvSpPr>
        <p:spPr bwMode="auto">
          <a:xfrm>
            <a:off x="130175" y="3890963"/>
            <a:ext cx="6321425" cy="242887"/>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INFN Milano, Politecnico di Milano, Italy </a:t>
            </a:r>
            <a:r>
              <a:rPr lang="en-US" sz="1000">
                <a:cs typeface="Arial" charset="0"/>
                <a:sym typeface="Arial" charset="0"/>
              </a:rPr>
              <a:t>G. Consolati, A. Dupasquier, R. Ferragut, F. Quasso</a:t>
            </a:r>
          </a:p>
        </p:txBody>
      </p:sp>
      <p:grpSp>
        <p:nvGrpSpPr>
          <p:cNvPr id="12310" name="Group 61"/>
          <p:cNvGrpSpPr>
            <a:grpSpLocks/>
          </p:cNvGrpSpPr>
          <p:nvPr/>
        </p:nvGrpSpPr>
        <p:grpSpPr bwMode="auto">
          <a:xfrm>
            <a:off x="155575" y="1087438"/>
            <a:ext cx="731838" cy="669925"/>
            <a:chOff x="0" y="0"/>
            <a:chExt cx="614" cy="614"/>
          </a:xfrm>
        </p:grpSpPr>
        <p:sp>
          <p:nvSpPr>
            <p:cNvPr id="12342" name="Rectangle 62"/>
            <p:cNvSpPr>
              <a:spLocks/>
            </p:cNvSpPr>
            <p:nvPr/>
          </p:nvSpPr>
          <p:spPr bwMode="auto">
            <a:xfrm>
              <a:off x="0" y="0"/>
              <a:ext cx="614" cy="614"/>
            </a:xfrm>
            <a:prstGeom prst="rect">
              <a:avLst/>
            </a:prstGeom>
            <a:solidFill>
              <a:srgbClr val="FFFFFF"/>
            </a:solidFill>
            <a:ln w="12700">
              <a:noFill/>
              <a:miter lim="800000"/>
              <a:headEnd/>
              <a:tailEnd/>
            </a:ln>
          </p:spPr>
          <p:txBody>
            <a:bodyPr lIns="0" tIns="0" rIns="0" bIns="0"/>
            <a:lstStyle/>
            <a:p>
              <a:endParaRPr lang="it-IT"/>
            </a:p>
          </p:txBody>
        </p:sp>
        <p:pic>
          <p:nvPicPr>
            <p:cNvPr id="12343" name="Picture 63"/>
            <p:cNvPicPr>
              <a:picLocks noChangeArrowheads="1"/>
            </p:cNvPicPr>
            <p:nvPr/>
          </p:nvPicPr>
          <p:blipFill>
            <a:blip r:embed="rId10" cstate="print"/>
            <a:srcRect/>
            <a:stretch>
              <a:fillRect/>
            </a:stretch>
          </p:blipFill>
          <p:spPr bwMode="auto">
            <a:xfrm>
              <a:off x="101" y="0"/>
              <a:ext cx="409" cy="614"/>
            </a:xfrm>
            <a:prstGeom prst="rect">
              <a:avLst/>
            </a:prstGeom>
            <a:noFill/>
            <a:ln w="12700">
              <a:noFill/>
              <a:miter lim="800000"/>
              <a:headEnd/>
              <a:tailEnd/>
            </a:ln>
          </p:spPr>
        </p:pic>
      </p:grpSp>
      <p:sp>
        <p:nvSpPr>
          <p:cNvPr id="12311" name="Rectangle 64"/>
          <p:cNvSpPr>
            <a:spLocks/>
          </p:cNvSpPr>
          <p:nvPr/>
        </p:nvSpPr>
        <p:spPr bwMode="auto">
          <a:xfrm>
            <a:off x="125413" y="4075113"/>
            <a:ext cx="7802562" cy="198437"/>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INR, Moscow, Russia </a:t>
            </a:r>
            <a:r>
              <a:rPr lang="en-US" sz="1000">
                <a:cs typeface="Arial" charset="0"/>
                <a:sym typeface="Arial" charset="0"/>
              </a:rPr>
              <a:t>A. S. Belov, S. N. Gninenko, V. A. Matveev, A. V. Turbabin</a:t>
            </a:r>
          </a:p>
        </p:txBody>
      </p:sp>
      <p:grpSp>
        <p:nvGrpSpPr>
          <p:cNvPr id="12312" name="Group 65"/>
          <p:cNvGrpSpPr>
            <a:grpSpLocks/>
          </p:cNvGrpSpPr>
          <p:nvPr/>
        </p:nvGrpSpPr>
        <p:grpSpPr bwMode="auto">
          <a:xfrm>
            <a:off x="952500" y="1074738"/>
            <a:ext cx="688975" cy="679450"/>
            <a:chOff x="0" y="0"/>
            <a:chExt cx="614" cy="614"/>
          </a:xfrm>
        </p:grpSpPr>
        <p:sp>
          <p:nvSpPr>
            <p:cNvPr id="12340" name="Rectangle 66"/>
            <p:cNvSpPr>
              <a:spLocks/>
            </p:cNvSpPr>
            <p:nvPr/>
          </p:nvSpPr>
          <p:spPr bwMode="auto">
            <a:xfrm>
              <a:off x="0" y="0"/>
              <a:ext cx="614" cy="614"/>
            </a:xfrm>
            <a:prstGeom prst="rect">
              <a:avLst/>
            </a:prstGeom>
            <a:solidFill>
              <a:srgbClr val="FFFFFF"/>
            </a:solidFill>
            <a:ln w="12700">
              <a:noFill/>
              <a:miter lim="800000"/>
              <a:headEnd/>
              <a:tailEnd/>
            </a:ln>
          </p:spPr>
          <p:txBody>
            <a:bodyPr lIns="0" tIns="0" rIns="0" bIns="0"/>
            <a:lstStyle/>
            <a:p>
              <a:endParaRPr lang="it-IT"/>
            </a:p>
          </p:txBody>
        </p:sp>
        <p:pic>
          <p:nvPicPr>
            <p:cNvPr id="12341" name="Picture 67"/>
            <p:cNvPicPr>
              <a:picLocks noChangeArrowheads="1"/>
            </p:cNvPicPr>
            <p:nvPr/>
          </p:nvPicPr>
          <p:blipFill>
            <a:blip r:embed="rId11" cstate="print"/>
            <a:srcRect/>
            <a:stretch>
              <a:fillRect/>
            </a:stretch>
          </p:blipFill>
          <p:spPr bwMode="auto">
            <a:xfrm>
              <a:off x="0" y="0"/>
              <a:ext cx="614" cy="614"/>
            </a:xfrm>
            <a:prstGeom prst="rect">
              <a:avLst/>
            </a:prstGeom>
            <a:noFill/>
            <a:ln w="12700">
              <a:noFill/>
              <a:miter lim="800000"/>
              <a:headEnd/>
              <a:tailEnd/>
            </a:ln>
          </p:spPr>
        </p:pic>
      </p:grpSp>
      <p:sp>
        <p:nvSpPr>
          <p:cNvPr id="12313" name="Rectangle 68"/>
          <p:cNvSpPr>
            <a:spLocks/>
          </p:cNvSpPr>
          <p:nvPr/>
        </p:nvSpPr>
        <p:spPr bwMode="auto">
          <a:xfrm>
            <a:off x="115888" y="4260850"/>
            <a:ext cx="6440487" cy="282575"/>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ITHEP, Moscow, Russia</a:t>
            </a:r>
            <a:r>
              <a:rPr lang="en-US" sz="1000">
                <a:cs typeface="Arial" charset="0"/>
                <a:sym typeface="Arial" charset="0"/>
              </a:rPr>
              <a:t>V. M. Byakov, S. V. Stepanov, D. S. Zvezhinskij</a:t>
            </a:r>
          </a:p>
        </p:txBody>
      </p:sp>
      <p:grpSp>
        <p:nvGrpSpPr>
          <p:cNvPr id="12314" name="Group 69"/>
          <p:cNvGrpSpPr>
            <a:grpSpLocks/>
          </p:cNvGrpSpPr>
          <p:nvPr/>
        </p:nvGrpSpPr>
        <p:grpSpPr bwMode="auto">
          <a:xfrm>
            <a:off x="1701800" y="1074738"/>
            <a:ext cx="649288" cy="671512"/>
            <a:chOff x="0" y="0"/>
            <a:chExt cx="614" cy="614"/>
          </a:xfrm>
        </p:grpSpPr>
        <p:sp>
          <p:nvSpPr>
            <p:cNvPr id="12338" name="Rectangle 70"/>
            <p:cNvSpPr>
              <a:spLocks/>
            </p:cNvSpPr>
            <p:nvPr/>
          </p:nvSpPr>
          <p:spPr bwMode="auto">
            <a:xfrm>
              <a:off x="0" y="0"/>
              <a:ext cx="614" cy="614"/>
            </a:xfrm>
            <a:prstGeom prst="rect">
              <a:avLst/>
            </a:prstGeom>
            <a:solidFill>
              <a:srgbClr val="FFFFFF"/>
            </a:solidFill>
            <a:ln w="12700">
              <a:noFill/>
              <a:miter lim="800000"/>
              <a:headEnd/>
              <a:tailEnd/>
            </a:ln>
          </p:spPr>
          <p:txBody>
            <a:bodyPr lIns="0" tIns="0" rIns="0" bIns="0"/>
            <a:lstStyle/>
            <a:p>
              <a:endParaRPr lang="it-IT"/>
            </a:p>
          </p:txBody>
        </p:sp>
        <p:pic>
          <p:nvPicPr>
            <p:cNvPr id="12339" name="Picture 71"/>
            <p:cNvPicPr>
              <a:picLocks noChangeArrowheads="1"/>
            </p:cNvPicPr>
            <p:nvPr/>
          </p:nvPicPr>
          <p:blipFill>
            <a:blip r:embed="rId12" cstate="print"/>
            <a:srcRect/>
            <a:stretch>
              <a:fillRect/>
            </a:stretch>
          </p:blipFill>
          <p:spPr bwMode="auto">
            <a:xfrm>
              <a:off x="0" y="0"/>
              <a:ext cx="614" cy="614"/>
            </a:xfrm>
            <a:prstGeom prst="rect">
              <a:avLst/>
            </a:prstGeom>
            <a:noFill/>
            <a:ln w="12700">
              <a:noFill/>
              <a:miter lim="800000"/>
              <a:headEnd/>
              <a:tailEnd/>
            </a:ln>
          </p:spPr>
        </p:pic>
      </p:grpSp>
      <p:sp>
        <p:nvSpPr>
          <p:cNvPr id="12315" name="Rectangle 72"/>
          <p:cNvSpPr>
            <a:spLocks/>
          </p:cNvSpPr>
          <p:nvPr/>
        </p:nvSpPr>
        <p:spPr bwMode="auto">
          <a:xfrm>
            <a:off x="128588" y="4464050"/>
            <a:ext cx="3668712" cy="2413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New York University, USA </a:t>
            </a:r>
            <a:r>
              <a:rPr lang="en-US" sz="1000">
                <a:cs typeface="Arial" charset="0"/>
                <a:sym typeface="Arial" charset="0"/>
              </a:rPr>
              <a:t>H. H. Stroke</a:t>
            </a:r>
          </a:p>
        </p:txBody>
      </p:sp>
      <p:sp>
        <p:nvSpPr>
          <p:cNvPr id="12316" name="Rectangle 75"/>
          <p:cNvSpPr>
            <a:spLocks/>
          </p:cNvSpPr>
          <p:nvPr/>
        </p:nvSpPr>
        <p:spPr bwMode="auto">
          <a:xfrm>
            <a:off x="123825" y="4641850"/>
            <a:ext cx="5391150" cy="5207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Laboratoire Aimé Cotton, Orsay, France</a:t>
            </a:r>
            <a:r>
              <a:rPr lang="en-US" sz="1000">
                <a:cs typeface="Arial" charset="0"/>
                <a:sym typeface="Arial" charset="0"/>
              </a:rPr>
              <a:t>L. Cabaret, D. Comparat</a:t>
            </a:r>
          </a:p>
        </p:txBody>
      </p:sp>
      <p:pic>
        <p:nvPicPr>
          <p:cNvPr id="12317" name="Picture 78"/>
          <p:cNvPicPr>
            <a:picLocks noChangeArrowheads="1"/>
          </p:cNvPicPr>
          <p:nvPr/>
        </p:nvPicPr>
        <p:blipFill>
          <a:blip r:embed="rId13" cstate="print"/>
          <a:srcRect/>
          <a:stretch>
            <a:fillRect/>
          </a:stretch>
        </p:blipFill>
        <p:spPr bwMode="auto">
          <a:xfrm>
            <a:off x="2398713" y="1092200"/>
            <a:ext cx="542925" cy="650875"/>
          </a:xfrm>
          <a:prstGeom prst="rect">
            <a:avLst/>
          </a:prstGeom>
          <a:noFill/>
          <a:ln w="12700">
            <a:noFill/>
            <a:miter lim="800000"/>
            <a:headEnd/>
            <a:tailEnd/>
          </a:ln>
        </p:spPr>
      </p:pic>
      <p:sp>
        <p:nvSpPr>
          <p:cNvPr id="12318" name="Rectangle 81"/>
          <p:cNvSpPr>
            <a:spLocks/>
          </p:cNvSpPr>
          <p:nvPr/>
        </p:nvSpPr>
        <p:spPr bwMode="auto">
          <a:xfrm>
            <a:off x="133350" y="4813300"/>
            <a:ext cx="4095750" cy="3683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University of Oslo, Norway </a:t>
            </a:r>
            <a:r>
              <a:rPr lang="en-US" sz="1000">
                <a:cs typeface="Arial" charset="0"/>
                <a:sym typeface="Arial" charset="0"/>
              </a:rPr>
              <a:t>O. Rohne, S. Stapnes</a:t>
            </a:r>
          </a:p>
        </p:txBody>
      </p:sp>
      <p:pic>
        <p:nvPicPr>
          <p:cNvPr id="12319" name="Picture 82"/>
          <p:cNvPicPr>
            <a:picLocks noChangeArrowheads="1"/>
          </p:cNvPicPr>
          <p:nvPr/>
        </p:nvPicPr>
        <p:blipFill>
          <a:blip r:embed="rId14" cstate="print"/>
          <a:srcRect/>
          <a:stretch>
            <a:fillRect/>
          </a:stretch>
        </p:blipFill>
        <p:spPr bwMode="auto">
          <a:xfrm>
            <a:off x="2987675" y="1082675"/>
            <a:ext cx="669925" cy="631825"/>
          </a:xfrm>
          <a:prstGeom prst="rect">
            <a:avLst/>
          </a:prstGeom>
          <a:noFill/>
          <a:ln w="12700">
            <a:noFill/>
            <a:miter lim="800000"/>
            <a:headEnd/>
            <a:tailEnd/>
          </a:ln>
        </p:spPr>
      </p:pic>
      <p:sp>
        <p:nvSpPr>
          <p:cNvPr id="12320" name="Rectangle 84"/>
          <p:cNvSpPr>
            <a:spLocks/>
          </p:cNvSpPr>
          <p:nvPr/>
        </p:nvSpPr>
        <p:spPr bwMode="auto">
          <a:xfrm>
            <a:off x="122238" y="4995863"/>
            <a:ext cx="5267325" cy="3048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CEA Saclay, France </a:t>
            </a:r>
            <a:r>
              <a:rPr lang="en-US" sz="1000">
                <a:cs typeface="Arial" charset="0"/>
                <a:sym typeface="Arial" charset="0"/>
              </a:rPr>
              <a:t>M. Chappellier, M. de Combarieu, P. Forget, P. Pari</a:t>
            </a:r>
          </a:p>
        </p:txBody>
      </p:sp>
      <p:pic>
        <p:nvPicPr>
          <p:cNvPr id="12321" name="Picture 88"/>
          <p:cNvPicPr>
            <a:picLocks noChangeArrowheads="1"/>
          </p:cNvPicPr>
          <p:nvPr/>
        </p:nvPicPr>
        <p:blipFill>
          <a:blip r:embed="rId15" cstate="print"/>
          <a:srcRect/>
          <a:stretch>
            <a:fillRect/>
          </a:stretch>
        </p:blipFill>
        <p:spPr bwMode="auto">
          <a:xfrm>
            <a:off x="3697288" y="1068388"/>
            <a:ext cx="717550" cy="641350"/>
          </a:xfrm>
          <a:prstGeom prst="rect">
            <a:avLst/>
          </a:prstGeom>
          <a:noFill/>
          <a:ln w="12700">
            <a:noFill/>
            <a:miter lim="800000"/>
            <a:headEnd/>
            <a:tailEnd/>
          </a:ln>
        </p:spPr>
      </p:pic>
      <p:sp>
        <p:nvSpPr>
          <p:cNvPr id="12322" name="Rectangle 90"/>
          <p:cNvSpPr>
            <a:spLocks/>
          </p:cNvSpPr>
          <p:nvPr/>
        </p:nvSpPr>
        <p:spPr bwMode="auto">
          <a:xfrm>
            <a:off x="127000" y="5195888"/>
            <a:ext cx="7829550" cy="244475"/>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INRNE, Sofia, Bulgaria </a:t>
            </a:r>
            <a:r>
              <a:rPr lang="en-US" sz="1000">
                <a:cs typeface="Arial" charset="0"/>
                <a:sym typeface="Arial" charset="0"/>
              </a:rPr>
              <a:t>N. Djourelov</a:t>
            </a:r>
          </a:p>
        </p:txBody>
      </p:sp>
      <p:grpSp>
        <p:nvGrpSpPr>
          <p:cNvPr id="12323" name="Group 92"/>
          <p:cNvGrpSpPr>
            <a:grpSpLocks/>
          </p:cNvGrpSpPr>
          <p:nvPr/>
        </p:nvGrpSpPr>
        <p:grpSpPr bwMode="auto">
          <a:xfrm>
            <a:off x="4467225" y="1065213"/>
            <a:ext cx="688975" cy="631825"/>
            <a:chOff x="0" y="0"/>
            <a:chExt cx="614" cy="614"/>
          </a:xfrm>
        </p:grpSpPr>
        <p:sp>
          <p:nvSpPr>
            <p:cNvPr id="12336" name="Rectangle 93"/>
            <p:cNvSpPr>
              <a:spLocks/>
            </p:cNvSpPr>
            <p:nvPr/>
          </p:nvSpPr>
          <p:spPr bwMode="auto">
            <a:xfrm>
              <a:off x="0" y="0"/>
              <a:ext cx="614" cy="614"/>
            </a:xfrm>
            <a:prstGeom prst="rect">
              <a:avLst/>
            </a:prstGeom>
            <a:solidFill>
              <a:srgbClr val="FFFFFF"/>
            </a:solidFill>
            <a:ln w="12700">
              <a:noFill/>
              <a:miter lim="800000"/>
              <a:headEnd/>
              <a:tailEnd/>
            </a:ln>
          </p:spPr>
          <p:txBody>
            <a:bodyPr lIns="0" tIns="0" rIns="0" bIns="0"/>
            <a:lstStyle/>
            <a:p>
              <a:endParaRPr lang="it-IT"/>
            </a:p>
          </p:txBody>
        </p:sp>
        <p:pic>
          <p:nvPicPr>
            <p:cNvPr id="12337" name="Picture 94"/>
            <p:cNvPicPr>
              <a:picLocks noChangeArrowheads="1"/>
            </p:cNvPicPr>
            <p:nvPr/>
          </p:nvPicPr>
          <p:blipFill>
            <a:blip r:embed="rId16" cstate="print"/>
            <a:srcRect/>
            <a:stretch>
              <a:fillRect/>
            </a:stretch>
          </p:blipFill>
          <p:spPr bwMode="auto">
            <a:xfrm>
              <a:off x="0" y="0"/>
              <a:ext cx="614" cy="405"/>
            </a:xfrm>
            <a:prstGeom prst="rect">
              <a:avLst/>
            </a:prstGeom>
            <a:noFill/>
            <a:ln w="12700">
              <a:noFill/>
              <a:miter lim="800000"/>
              <a:headEnd/>
              <a:tailEnd/>
            </a:ln>
          </p:spPr>
        </p:pic>
      </p:grpSp>
      <p:pic>
        <p:nvPicPr>
          <p:cNvPr id="12324" name="Picture 95"/>
          <p:cNvPicPr>
            <a:picLocks noChangeArrowheads="1"/>
          </p:cNvPicPr>
          <p:nvPr/>
        </p:nvPicPr>
        <p:blipFill>
          <a:blip r:embed="rId17" cstate="print"/>
          <a:srcRect/>
          <a:stretch>
            <a:fillRect/>
          </a:stretch>
        </p:blipFill>
        <p:spPr bwMode="auto">
          <a:xfrm>
            <a:off x="5202238" y="1049338"/>
            <a:ext cx="555625" cy="657225"/>
          </a:xfrm>
          <a:prstGeom prst="rect">
            <a:avLst/>
          </a:prstGeom>
          <a:noFill/>
          <a:ln w="12700">
            <a:noFill/>
            <a:miter lim="800000"/>
            <a:headEnd/>
            <a:tailEnd/>
          </a:ln>
        </p:spPr>
      </p:pic>
      <p:sp>
        <p:nvSpPr>
          <p:cNvPr id="12325" name="Rectangle 96"/>
          <p:cNvSpPr>
            <a:spLocks/>
          </p:cNvSpPr>
          <p:nvPr/>
        </p:nvSpPr>
        <p:spPr bwMode="auto">
          <a:xfrm>
            <a:off x="131763" y="5395913"/>
            <a:ext cx="5153025" cy="6731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Czech Technical University, Prague, Czech Republic </a:t>
            </a:r>
            <a:r>
              <a:rPr lang="en-US" sz="1000">
                <a:cs typeface="Arial" charset="0"/>
                <a:sym typeface="Arial" charset="0"/>
              </a:rPr>
              <a:t>V. Petráček, D. Krasnický</a:t>
            </a:r>
          </a:p>
        </p:txBody>
      </p:sp>
      <p:sp>
        <p:nvSpPr>
          <p:cNvPr id="12326" name="Rectangle 99"/>
          <p:cNvSpPr>
            <a:spLocks/>
          </p:cNvSpPr>
          <p:nvPr/>
        </p:nvSpPr>
        <p:spPr bwMode="auto">
          <a:xfrm>
            <a:off x="125413" y="5567363"/>
            <a:ext cx="3648075" cy="5207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ETH Zurich, Switzerland </a:t>
            </a:r>
            <a:r>
              <a:rPr lang="en-US" sz="1000">
                <a:cs typeface="Arial" charset="0"/>
                <a:sym typeface="Arial" charset="0"/>
              </a:rPr>
              <a:t>S. D. Hogan, F. Merkt</a:t>
            </a:r>
          </a:p>
        </p:txBody>
      </p:sp>
      <p:grpSp>
        <p:nvGrpSpPr>
          <p:cNvPr id="12327" name="Group 100"/>
          <p:cNvGrpSpPr>
            <a:grpSpLocks/>
          </p:cNvGrpSpPr>
          <p:nvPr/>
        </p:nvGrpSpPr>
        <p:grpSpPr bwMode="auto">
          <a:xfrm>
            <a:off x="5818188" y="1020763"/>
            <a:ext cx="650875" cy="660400"/>
            <a:chOff x="0" y="0"/>
            <a:chExt cx="614" cy="614"/>
          </a:xfrm>
        </p:grpSpPr>
        <p:sp>
          <p:nvSpPr>
            <p:cNvPr id="12334" name="Rectangle 101"/>
            <p:cNvSpPr>
              <a:spLocks/>
            </p:cNvSpPr>
            <p:nvPr/>
          </p:nvSpPr>
          <p:spPr bwMode="auto">
            <a:xfrm>
              <a:off x="0" y="0"/>
              <a:ext cx="614" cy="614"/>
            </a:xfrm>
            <a:prstGeom prst="rect">
              <a:avLst/>
            </a:prstGeom>
            <a:solidFill>
              <a:srgbClr val="FFFFFF"/>
            </a:solidFill>
            <a:ln w="12700">
              <a:noFill/>
              <a:miter lim="800000"/>
              <a:headEnd/>
              <a:tailEnd/>
            </a:ln>
          </p:spPr>
          <p:txBody>
            <a:bodyPr lIns="0" tIns="0" rIns="0" bIns="0"/>
            <a:lstStyle/>
            <a:p>
              <a:endParaRPr lang="it-IT"/>
            </a:p>
          </p:txBody>
        </p:sp>
        <p:pic>
          <p:nvPicPr>
            <p:cNvPr id="12335" name="Picture 102"/>
            <p:cNvPicPr>
              <a:picLocks noChangeArrowheads="1"/>
            </p:cNvPicPr>
            <p:nvPr/>
          </p:nvPicPr>
          <p:blipFill>
            <a:blip r:embed="rId18" cstate="print"/>
            <a:srcRect/>
            <a:stretch>
              <a:fillRect/>
            </a:stretch>
          </p:blipFill>
          <p:spPr bwMode="auto">
            <a:xfrm>
              <a:off x="0" y="0"/>
              <a:ext cx="614" cy="202"/>
            </a:xfrm>
            <a:prstGeom prst="rect">
              <a:avLst/>
            </a:prstGeom>
            <a:noFill/>
            <a:ln w="12700">
              <a:noFill/>
              <a:miter lim="800000"/>
              <a:headEnd/>
              <a:tailEnd/>
            </a:ln>
          </p:spPr>
        </p:pic>
      </p:grpSp>
      <p:pic>
        <p:nvPicPr>
          <p:cNvPr id="12328" name="Picture 103"/>
          <p:cNvPicPr>
            <a:picLocks noChangeAspect="1" noChangeArrowheads="1"/>
          </p:cNvPicPr>
          <p:nvPr/>
        </p:nvPicPr>
        <p:blipFill>
          <a:blip r:embed="rId19" cstate="print"/>
          <a:srcRect/>
          <a:stretch>
            <a:fillRect/>
          </a:stretch>
        </p:blipFill>
        <p:spPr bwMode="auto">
          <a:xfrm>
            <a:off x="6510338" y="995363"/>
            <a:ext cx="720725" cy="720725"/>
          </a:xfrm>
          <a:prstGeom prst="rect">
            <a:avLst/>
          </a:prstGeom>
          <a:noFill/>
          <a:ln w="12700">
            <a:noFill/>
            <a:miter lim="800000"/>
            <a:headEnd/>
            <a:tailEnd/>
          </a:ln>
        </p:spPr>
      </p:pic>
      <p:sp>
        <p:nvSpPr>
          <p:cNvPr id="12329" name="Rectangle 104"/>
          <p:cNvSpPr>
            <a:spLocks/>
          </p:cNvSpPr>
          <p:nvPr/>
        </p:nvSpPr>
        <p:spPr bwMode="auto">
          <a:xfrm>
            <a:off x="139700" y="5734050"/>
            <a:ext cx="7321550" cy="6731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Institute for Nuclear Problems of the Belarus StateUniversity, Belarus </a:t>
            </a:r>
            <a:r>
              <a:rPr lang="en-US" sz="1000">
                <a:cs typeface="Arial" charset="0"/>
                <a:sym typeface="Arial" charset="0"/>
              </a:rPr>
              <a:t>G. Drobychev</a:t>
            </a:r>
          </a:p>
        </p:txBody>
      </p:sp>
      <p:pic>
        <p:nvPicPr>
          <p:cNvPr id="12330" name="Picture 105"/>
          <p:cNvPicPr>
            <a:picLocks noChangeAspect="1" noChangeArrowheads="1"/>
          </p:cNvPicPr>
          <p:nvPr/>
        </p:nvPicPr>
        <p:blipFill>
          <a:blip r:embed="rId20" cstate="print"/>
          <a:srcRect/>
          <a:stretch>
            <a:fillRect/>
          </a:stretch>
        </p:blipFill>
        <p:spPr bwMode="auto">
          <a:xfrm>
            <a:off x="7281863" y="1017588"/>
            <a:ext cx="701675" cy="673100"/>
          </a:xfrm>
          <a:prstGeom prst="rect">
            <a:avLst/>
          </a:prstGeom>
          <a:noFill/>
          <a:ln w="12700">
            <a:noFill/>
            <a:miter lim="800000"/>
            <a:headEnd/>
            <a:tailEnd/>
          </a:ln>
        </p:spPr>
      </p:pic>
      <p:sp>
        <p:nvSpPr>
          <p:cNvPr id="12331" name="Rectangle 106"/>
          <p:cNvSpPr>
            <a:spLocks/>
          </p:cNvSpPr>
          <p:nvPr/>
        </p:nvSpPr>
        <p:spPr bwMode="auto">
          <a:xfrm>
            <a:off x="133350" y="5913438"/>
            <a:ext cx="4749800" cy="431800"/>
          </a:xfrm>
          <a:prstGeom prst="rect">
            <a:avLst/>
          </a:prstGeom>
          <a:noFill/>
          <a:ln w="12700">
            <a:noFill/>
            <a:miter lim="800000"/>
            <a:headEnd/>
            <a:tailEnd/>
          </a:ln>
        </p:spPr>
        <p:txBody>
          <a:bodyPr lIns="0" tIns="0" rIns="0" bIns="0"/>
          <a:lstStyle/>
          <a:p>
            <a:pPr>
              <a:spcBef>
                <a:spcPts val="600"/>
              </a:spcBef>
            </a:pPr>
            <a:r>
              <a:rPr lang="en-US" sz="1100" b="1">
                <a:solidFill>
                  <a:srgbClr val="3333FF"/>
                </a:solidFill>
                <a:cs typeface="Arial" charset="0"/>
                <a:sym typeface="Arial" charset="0"/>
              </a:rPr>
              <a:t>Qatar University, Qatar </a:t>
            </a:r>
            <a:r>
              <a:rPr lang="en-US" sz="1000">
                <a:sym typeface="Arial" charset="0"/>
              </a:rPr>
              <a:t>I. Y. Al-Qaradawi</a:t>
            </a:r>
          </a:p>
        </p:txBody>
      </p:sp>
      <p:pic>
        <p:nvPicPr>
          <p:cNvPr id="12332" name="Picture 107" descr="minerva2"/>
          <p:cNvPicPr>
            <a:picLocks noChangeAspect="1" noChangeArrowheads="1"/>
          </p:cNvPicPr>
          <p:nvPr/>
        </p:nvPicPr>
        <p:blipFill>
          <a:blip r:embed="rId21" cstate="print"/>
          <a:srcRect/>
          <a:stretch>
            <a:fillRect/>
          </a:stretch>
        </p:blipFill>
        <p:spPr bwMode="auto">
          <a:xfrm>
            <a:off x="8081963" y="1011238"/>
            <a:ext cx="685800" cy="658812"/>
          </a:xfrm>
          <a:prstGeom prst="rect">
            <a:avLst/>
          </a:prstGeom>
          <a:solidFill>
            <a:schemeClr val="bg1"/>
          </a:solidFill>
          <a:ln w="9525">
            <a:noFill/>
            <a:miter lim="800000"/>
            <a:headEnd/>
            <a:tailEnd/>
          </a:ln>
        </p:spPr>
      </p:pic>
      <p:sp>
        <p:nvSpPr>
          <p:cNvPr id="12333" name="Segnaposto data 56"/>
          <p:cNvSpPr>
            <a:spLocks noGrp="1"/>
          </p:cNvSpPr>
          <p:nvPr>
            <p:ph type="dt" sz="quarter" idx="10"/>
          </p:nvPr>
        </p:nvSpPr>
        <p:spPr>
          <a:noFill/>
        </p:spPr>
        <p:txBody>
          <a:bodyPr/>
          <a:lstStyle/>
          <a:p>
            <a:fld id="{4320B6AA-FFA2-44BD-8B30-E60001B844E3}" type="datetime1">
              <a:rPr lang="en-US" smtClean="0"/>
              <a:t>10/3/2012</a:t>
            </a:fld>
            <a:endParaRPr lang="it-IT"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data 3"/>
          <p:cNvSpPr>
            <a:spLocks noGrp="1"/>
          </p:cNvSpPr>
          <p:nvPr>
            <p:ph type="dt" sz="quarter" idx="10"/>
          </p:nvPr>
        </p:nvSpPr>
        <p:spPr>
          <a:noFill/>
        </p:spPr>
        <p:txBody>
          <a:bodyPr/>
          <a:lstStyle/>
          <a:p>
            <a:fld id="{114E2E83-3FC6-4CE9-9C67-356A70265A4E}" type="datetime1">
              <a:rPr lang="en-US" smtClean="0"/>
              <a:t>10/3/2012</a:t>
            </a:fld>
            <a:endParaRPr lang="it-IT" smtClean="0"/>
          </a:p>
        </p:txBody>
      </p:sp>
      <p:sp>
        <p:nvSpPr>
          <p:cNvPr id="18435" name="Segnaposto piè di pagina 4"/>
          <p:cNvSpPr>
            <a:spLocks noGrp="1"/>
          </p:cNvSpPr>
          <p:nvPr>
            <p:ph type="ftr" sz="quarter" idx="11"/>
          </p:nvPr>
        </p:nvSpPr>
        <p:spPr>
          <a:noFill/>
        </p:spPr>
        <p:txBody>
          <a:bodyPr/>
          <a:lstStyle/>
          <a:p>
            <a:r>
              <a:rPr lang="en-US" smtClean="0"/>
              <a:t>University of Maryland - 3-Oct-12</a:t>
            </a:r>
            <a:endParaRPr lang="it-IT" smtClean="0"/>
          </a:p>
        </p:txBody>
      </p:sp>
      <p:pic>
        <p:nvPicPr>
          <p:cNvPr id="18436" name="Picture 5"/>
          <p:cNvPicPr>
            <a:picLocks noChangeAspect="1" noChangeArrowheads="1"/>
          </p:cNvPicPr>
          <p:nvPr/>
        </p:nvPicPr>
        <p:blipFill>
          <a:blip r:embed="rId3" cstate="print"/>
          <a:srcRect/>
          <a:stretch>
            <a:fillRect/>
          </a:stretch>
        </p:blipFill>
        <p:spPr bwMode="auto">
          <a:xfrm>
            <a:off x="3662363" y="1187450"/>
            <a:ext cx="5170487" cy="3414713"/>
          </a:xfrm>
          <a:prstGeom prst="rect">
            <a:avLst/>
          </a:prstGeom>
          <a:noFill/>
          <a:ln w="12700">
            <a:noFill/>
            <a:miter lim="800000"/>
            <a:headEnd/>
            <a:tailEnd/>
          </a:ln>
        </p:spPr>
      </p:pic>
      <p:sp>
        <p:nvSpPr>
          <p:cNvPr id="64518" name="Rectangle 6"/>
          <p:cNvSpPr>
            <a:spLocks/>
          </p:cNvSpPr>
          <p:nvPr/>
        </p:nvSpPr>
        <p:spPr bwMode="auto">
          <a:xfrm>
            <a:off x="120650" y="5819775"/>
            <a:ext cx="8902700" cy="258763"/>
          </a:xfrm>
          <a:prstGeom prst="rect">
            <a:avLst/>
          </a:prstGeom>
          <a:solidFill>
            <a:srgbClr val="FFCC00"/>
          </a:solidFill>
          <a:ln w="12700">
            <a:noFill/>
            <a:miter lim="800000"/>
            <a:headEnd/>
            <a:tailEnd/>
          </a:ln>
        </p:spPr>
        <p:txBody>
          <a:bodyPr lIns="0" tIns="0" rIns="0" bIns="0"/>
          <a:lstStyle/>
          <a:p>
            <a:pPr algn="ctr" defTabSz="642938"/>
            <a:r>
              <a:rPr lang="en-US" sz="1300" b="1">
                <a:solidFill>
                  <a:srgbClr val="1A1A1A"/>
                </a:solidFill>
                <a:latin typeface="Gill Sans" charset="0"/>
                <a:sym typeface="Gill Sans" charset="0"/>
              </a:rPr>
              <a:t>Such measurement would represent the first direct determination of the gravitational effect on antimatter</a:t>
            </a:r>
          </a:p>
        </p:txBody>
      </p:sp>
      <p:sp>
        <p:nvSpPr>
          <p:cNvPr id="18438" name="Rectangle 8"/>
          <p:cNvSpPr>
            <a:spLocks/>
          </p:cNvSpPr>
          <p:nvPr/>
        </p:nvSpPr>
        <p:spPr bwMode="auto">
          <a:xfrm>
            <a:off x="2428875" y="268288"/>
            <a:ext cx="3879850" cy="381000"/>
          </a:xfrm>
          <a:prstGeom prst="rect">
            <a:avLst/>
          </a:prstGeom>
          <a:noFill/>
          <a:ln w="12700">
            <a:noFill/>
            <a:miter lim="800000"/>
            <a:headEnd/>
            <a:tailEnd/>
          </a:ln>
        </p:spPr>
        <p:txBody>
          <a:bodyPr lIns="0" tIns="0" rIns="0" bIns="0" anchor="ctr">
            <a:spAutoFit/>
          </a:bodyPr>
          <a:lstStyle/>
          <a:p>
            <a:pPr algn="ctr" defTabSz="642938"/>
            <a:r>
              <a:rPr lang="en-US" sz="2500">
                <a:solidFill>
                  <a:srgbClr val="4D4B96"/>
                </a:solidFill>
                <a:latin typeface="Gill Sans" charset="0"/>
                <a:sym typeface="Gill Sans" charset="0"/>
              </a:rPr>
              <a:t>A</a:t>
            </a:r>
            <a:r>
              <a:rPr lang="en-US" sz="2500">
                <a:solidFill>
                  <a:srgbClr val="4B4B4B"/>
                </a:solidFill>
                <a:latin typeface="Gill Sans" charset="0"/>
                <a:sym typeface="Gill Sans" charset="0"/>
              </a:rPr>
              <a:t> </a:t>
            </a:r>
            <a:r>
              <a:rPr lang="en-US" sz="2500">
                <a:solidFill>
                  <a:srgbClr val="3682BD"/>
                </a:solidFill>
                <a:latin typeface="Gill Sans" charset="0"/>
                <a:sym typeface="Gill Sans" charset="0"/>
              </a:rPr>
              <a:t>E</a:t>
            </a:r>
            <a:r>
              <a:rPr lang="en-US" sz="2500">
                <a:solidFill>
                  <a:srgbClr val="4B4B4B"/>
                </a:solidFill>
                <a:latin typeface="Gill Sans" charset="0"/>
                <a:sym typeface="Gill Sans" charset="0"/>
              </a:rPr>
              <a:t> </a:t>
            </a:r>
            <a:r>
              <a:rPr lang="en-US" sz="2500">
                <a:solidFill>
                  <a:srgbClr val="86AF2F"/>
                </a:solidFill>
                <a:latin typeface="Gill Sans" charset="0"/>
                <a:sym typeface="Gill Sans" charset="0"/>
              </a:rPr>
              <a:t>g</a:t>
            </a:r>
            <a:r>
              <a:rPr lang="en-US" sz="2500">
                <a:solidFill>
                  <a:srgbClr val="4B4B4B"/>
                </a:solidFill>
                <a:latin typeface="Gill Sans" charset="0"/>
                <a:sym typeface="Gill Sans" charset="0"/>
              </a:rPr>
              <a:t> </a:t>
            </a:r>
            <a:r>
              <a:rPr lang="en-US" sz="2500">
                <a:solidFill>
                  <a:srgbClr val="DFBC21"/>
                </a:solidFill>
                <a:latin typeface="Gill Sans" charset="0"/>
                <a:sym typeface="Gill Sans" charset="0"/>
              </a:rPr>
              <a:t>I</a:t>
            </a:r>
            <a:r>
              <a:rPr lang="en-US" sz="2500">
                <a:solidFill>
                  <a:srgbClr val="4B4B4B"/>
                </a:solidFill>
                <a:latin typeface="Gill Sans" charset="0"/>
                <a:sym typeface="Gill Sans" charset="0"/>
              </a:rPr>
              <a:t> </a:t>
            </a:r>
            <a:r>
              <a:rPr lang="en-US" sz="2500">
                <a:solidFill>
                  <a:srgbClr val="B52420"/>
                </a:solidFill>
                <a:latin typeface="Gill Sans" charset="0"/>
                <a:sym typeface="Gill Sans" charset="0"/>
              </a:rPr>
              <a:t>S in short</a:t>
            </a:r>
          </a:p>
        </p:txBody>
      </p:sp>
      <p:sp>
        <p:nvSpPr>
          <p:cNvPr id="18439" name="Line 9"/>
          <p:cNvSpPr>
            <a:spLocks noChangeShapeType="1"/>
          </p:cNvSpPr>
          <p:nvPr/>
        </p:nvSpPr>
        <p:spPr bwMode="auto">
          <a:xfrm flipV="1">
            <a:off x="3773488" y="328613"/>
            <a:ext cx="161925" cy="0"/>
          </a:xfrm>
          <a:prstGeom prst="line">
            <a:avLst/>
          </a:prstGeom>
          <a:noFill/>
          <a:ln w="38100">
            <a:solidFill>
              <a:srgbClr val="8BB22E"/>
            </a:solidFill>
            <a:round/>
            <a:headEnd/>
            <a:tailEnd/>
          </a:ln>
        </p:spPr>
        <p:txBody>
          <a:bodyPr/>
          <a:lstStyle/>
          <a:p>
            <a:endParaRPr lang="it-IT"/>
          </a:p>
        </p:txBody>
      </p:sp>
      <p:sp>
        <p:nvSpPr>
          <p:cNvPr id="18440" name="Text Box 17"/>
          <p:cNvSpPr txBox="1">
            <a:spLocks noChangeArrowheads="1"/>
          </p:cNvSpPr>
          <p:nvPr/>
        </p:nvSpPr>
        <p:spPr bwMode="auto">
          <a:xfrm>
            <a:off x="3648075" y="809625"/>
            <a:ext cx="3667125" cy="366713"/>
          </a:xfrm>
          <a:prstGeom prst="rect">
            <a:avLst/>
          </a:prstGeom>
          <a:noFill/>
          <a:ln w="9525">
            <a:noFill/>
            <a:miter lim="800000"/>
            <a:headEnd/>
            <a:tailEnd/>
          </a:ln>
        </p:spPr>
        <p:txBody>
          <a:bodyPr>
            <a:spAutoFit/>
          </a:bodyPr>
          <a:lstStyle/>
          <a:p>
            <a:pPr>
              <a:spcBef>
                <a:spcPct val="50000"/>
              </a:spcBef>
            </a:pPr>
            <a:r>
              <a:rPr lang="en-US"/>
              <a:t>Acceleration of antihydrogen.  </a:t>
            </a:r>
          </a:p>
        </p:txBody>
      </p:sp>
      <p:sp>
        <p:nvSpPr>
          <p:cNvPr id="18441" name="Line 18"/>
          <p:cNvSpPr>
            <a:spLocks noChangeShapeType="1"/>
          </p:cNvSpPr>
          <p:nvPr/>
        </p:nvSpPr>
        <p:spPr bwMode="auto">
          <a:xfrm>
            <a:off x="5353050" y="1162050"/>
            <a:ext cx="295275" cy="952500"/>
          </a:xfrm>
          <a:prstGeom prst="line">
            <a:avLst/>
          </a:prstGeom>
          <a:noFill/>
          <a:ln w="9525">
            <a:solidFill>
              <a:schemeClr val="tx1"/>
            </a:solidFill>
            <a:round/>
            <a:headEnd/>
            <a:tailEnd type="triangle" w="med" len="med"/>
          </a:ln>
        </p:spPr>
        <p:txBody>
          <a:bodyPr/>
          <a:lstStyle/>
          <a:p>
            <a:endParaRPr lang="it-IT"/>
          </a:p>
        </p:txBody>
      </p:sp>
      <p:sp>
        <p:nvSpPr>
          <p:cNvPr id="18442" name="Text Box 19"/>
          <p:cNvSpPr txBox="1">
            <a:spLocks noChangeArrowheads="1"/>
          </p:cNvSpPr>
          <p:nvPr/>
        </p:nvSpPr>
        <p:spPr bwMode="auto">
          <a:xfrm>
            <a:off x="180975" y="1314450"/>
            <a:ext cx="3600450" cy="366713"/>
          </a:xfrm>
          <a:prstGeom prst="rect">
            <a:avLst/>
          </a:prstGeom>
          <a:noFill/>
          <a:ln w="9525">
            <a:noFill/>
            <a:miter lim="800000"/>
            <a:headEnd/>
            <a:tailEnd/>
          </a:ln>
        </p:spPr>
        <p:txBody>
          <a:bodyPr>
            <a:spAutoFit/>
          </a:bodyPr>
          <a:lstStyle/>
          <a:p>
            <a:pPr>
              <a:spcBef>
                <a:spcPct val="50000"/>
              </a:spcBef>
            </a:pPr>
            <a:r>
              <a:rPr lang="en-US"/>
              <a:t>Formation of antihydrogen atoms</a:t>
            </a:r>
          </a:p>
        </p:txBody>
      </p:sp>
      <p:sp>
        <p:nvSpPr>
          <p:cNvPr id="18443" name="Line 20"/>
          <p:cNvSpPr>
            <a:spLocks noChangeShapeType="1"/>
          </p:cNvSpPr>
          <p:nvPr/>
        </p:nvSpPr>
        <p:spPr bwMode="auto">
          <a:xfrm>
            <a:off x="3743325" y="1543050"/>
            <a:ext cx="1381125" cy="1495425"/>
          </a:xfrm>
          <a:prstGeom prst="line">
            <a:avLst/>
          </a:prstGeom>
          <a:noFill/>
          <a:ln w="9525">
            <a:solidFill>
              <a:schemeClr val="tx1"/>
            </a:solidFill>
            <a:round/>
            <a:headEnd/>
            <a:tailEnd type="triangle" w="med" len="med"/>
          </a:ln>
        </p:spPr>
        <p:txBody>
          <a:bodyPr/>
          <a:lstStyle/>
          <a:p>
            <a:endParaRPr lang="it-IT"/>
          </a:p>
        </p:txBody>
      </p:sp>
      <p:sp>
        <p:nvSpPr>
          <p:cNvPr id="18444" name="Text Box 21"/>
          <p:cNvSpPr txBox="1">
            <a:spLocks noChangeArrowheads="1"/>
          </p:cNvSpPr>
          <p:nvPr/>
        </p:nvSpPr>
        <p:spPr bwMode="auto">
          <a:xfrm>
            <a:off x="371475" y="4867275"/>
            <a:ext cx="3333750" cy="366713"/>
          </a:xfrm>
          <a:prstGeom prst="rect">
            <a:avLst/>
          </a:prstGeom>
          <a:noFill/>
          <a:ln w="9525">
            <a:noFill/>
            <a:miter lim="800000"/>
            <a:headEnd/>
            <a:tailEnd/>
          </a:ln>
        </p:spPr>
        <p:txBody>
          <a:bodyPr>
            <a:spAutoFit/>
          </a:bodyPr>
          <a:lstStyle/>
          <a:p>
            <a:pPr>
              <a:spcBef>
                <a:spcPct val="50000"/>
              </a:spcBef>
            </a:pPr>
            <a:r>
              <a:rPr lang="en-US"/>
              <a:t>Antiprotons</a:t>
            </a:r>
          </a:p>
        </p:txBody>
      </p:sp>
      <p:sp>
        <p:nvSpPr>
          <p:cNvPr id="18445" name="Text Box 24"/>
          <p:cNvSpPr txBox="1">
            <a:spLocks noChangeArrowheads="1"/>
          </p:cNvSpPr>
          <p:nvPr/>
        </p:nvSpPr>
        <p:spPr bwMode="auto">
          <a:xfrm>
            <a:off x="342900" y="5257800"/>
            <a:ext cx="1200150" cy="366713"/>
          </a:xfrm>
          <a:prstGeom prst="rect">
            <a:avLst/>
          </a:prstGeom>
          <a:noFill/>
          <a:ln w="9525">
            <a:noFill/>
            <a:miter lim="800000"/>
            <a:headEnd/>
            <a:tailEnd/>
          </a:ln>
        </p:spPr>
        <p:txBody>
          <a:bodyPr>
            <a:spAutoFit/>
          </a:bodyPr>
          <a:lstStyle/>
          <a:p>
            <a:pPr>
              <a:spcBef>
                <a:spcPct val="50000"/>
              </a:spcBef>
            </a:pPr>
            <a:r>
              <a:rPr lang="en-US"/>
              <a:t>Positrons</a:t>
            </a:r>
          </a:p>
        </p:txBody>
      </p:sp>
      <p:sp>
        <p:nvSpPr>
          <p:cNvPr id="18446" name="Line 25"/>
          <p:cNvSpPr>
            <a:spLocks noChangeShapeType="1"/>
          </p:cNvSpPr>
          <p:nvPr/>
        </p:nvSpPr>
        <p:spPr bwMode="auto">
          <a:xfrm flipV="1">
            <a:off x="1600200" y="4362450"/>
            <a:ext cx="2152650" cy="1047750"/>
          </a:xfrm>
          <a:prstGeom prst="line">
            <a:avLst/>
          </a:prstGeom>
          <a:noFill/>
          <a:ln w="9525">
            <a:solidFill>
              <a:schemeClr val="tx1"/>
            </a:solidFill>
            <a:round/>
            <a:headEnd/>
            <a:tailEnd type="triangle" w="med" len="med"/>
          </a:ln>
        </p:spPr>
        <p:txBody>
          <a:bodyPr/>
          <a:lstStyle/>
          <a:p>
            <a:endParaRPr lang="it-IT"/>
          </a:p>
        </p:txBody>
      </p:sp>
      <p:sp>
        <p:nvSpPr>
          <p:cNvPr id="18447" name="Line 26"/>
          <p:cNvSpPr>
            <a:spLocks noChangeShapeType="1"/>
          </p:cNvSpPr>
          <p:nvPr/>
        </p:nvSpPr>
        <p:spPr bwMode="auto">
          <a:xfrm flipV="1">
            <a:off x="1771650" y="4048125"/>
            <a:ext cx="1971675" cy="933450"/>
          </a:xfrm>
          <a:prstGeom prst="line">
            <a:avLst/>
          </a:prstGeom>
          <a:noFill/>
          <a:ln w="9525">
            <a:solidFill>
              <a:schemeClr val="tx1"/>
            </a:solidFill>
            <a:round/>
            <a:headEnd/>
            <a:tailEnd type="triangle" w="med" len="med"/>
          </a:ln>
        </p:spPr>
        <p:txBody>
          <a:bodyPr/>
          <a:lstStyle/>
          <a:p>
            <a:endParaRPr lang="it-IT"/>
          </a:p>
        </p:txBody>
      </p:sp>
      <p:sp>
        <p:nvSpPr>
          <p:cNvPr id="18448" name="Text Box 27"/>
          <p:cNvSpPr txBox="1">
            <a:spLocks noChangeArrowheads="1"/>
          </p:cNvSpPr>
          <p:nvPr/>
        </p:nvSpPr>
        <p:spPr bwMode="auto">
          <a:xfrm>
            <a:off x="247650" y="2266950"/>
            <a:ext cx="3295650" cy="1465263"/>
          </a:xfrm>
          <a:prstGeom prst="rect">
            <a:avLst/>
          </a:prstGeom>
          <a:noFill/>
          <a:ln w="9525">
            <a:noFill/>
            <a:miter lim="800000"/>
            <a:headEnd/>
            <a:tailEnd/>
          </a:ln>
        </p:spPr>
        <p:txBody>
          <a:bodyPr>
            <a:spAutoFit/>
          </a:bodyPr>
          <a:lstStyle/>
          <a:p>
            <a:pPr>
              <a:spcBef>
                <a:spcPct val="50000"/>
              </a:spcBef>
            </a:pPr>
            <a:r>
              <a:rPr lang="en-US"/>
              <a:t>The antihydrogen beams will fly (with v</a:t>
            </a:r>
            <a:r>
              <a:rPr lang="en-US">
                <a:cs typeface="Arial" charset="0"/>
              </a:rPr>
              <a:t>~400 m/sec) through a Moire’ deflectometer, the classical counterpart of a matter wave interferometer</a:t>
            </a:r>
          </a:p>
        </p:txBody>
      </p:sp>
      <p:sp>
        <p:nvSpPr>
          <p:cNvPr id="18449" name="Text Box 28"/>
          <p:cNvSpPr txBox="1">
            <a:spLocks noChangeArrowheads="1"/>
          </p:cNvSpPr>
          <p:nvPr/>
        </p:nvSpPr>
        <p:spPr bwMode="auto">
          <a:xfrm>
            <a:off x="3676650" y="4762500"/>
            <a:ext cx="5153025" cy="915988"/>
          </a:xfrm>
          <a:prstGeom prst="rect">
            <a:avLst/>
          </a:prstGeom>
          <a:noFill/>
          <a:ln w="9525">
            <a:noFill/>
            <a:miter lim="800000"/>
            <a:headEnd/>
            <a:tailEnd/>
          </a:ln>
        </p:spPr>
        <p:txBody>
          <a:bodyPr>
            <a:spAutoFit/>
          </a:bodyPr>
          <a:lstStyle/>
          <a:p>
            <a:pPr>
              <a:spcBef>
                <a:spcPct val="50000"/>
              </a:spcBef>
            </a:pPr>
            <a:r>
              <a:rPr lang="en-US"/>
              <a:t>The vertical displacement (gravity fall) will be measured on the last (sensitive) plane of the deflectometer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data 1"/>
          <p:cNvSpPr>
            <a:spLocks noGrp="1"/>
          </p:cNvSpPr>
          <p:nvPr>
            <p:ph type="dt" sz="quarter" idx="10"/>
          </p:nvPr>
        </p:nvSpPr>
        <p:spPr>
          <a:noFill/>
        </p:spPr>
        <p:txBody>
          <a:bodyPr/>
          <a:lstStyle/>
          <a:p>
            <a:fld id="{FE79233E-F67C-4908-AF91-FD4BF1A722B2}" type="datetime1">
              <a:rPr lang="en-US" smtClean="0"/>
              <a:t>10/3/2012</a:t>
            </a:fld>
            <a:endParaRPr lang="it-IT" smtClean="0"/>
          </a:p>
        </p:txBody>
      </p:sp>
      <p:sp>
        <p:nvSpPr>
          <p:cNvPr id="5124" name="Segnaposto piè di pagina 2"/>
          <p:cNvSpPr>
            <a:spLocks noGrp="1"/>
          </p:cNvSpPr>
          <p:nvPr>
            <p:ph type="ftr" sz="quarter" idx="11"/>
          </p:nvPr>
        </p:nvSpPr>
        <p:spPr>
          <a:noFill/>
        </p:spPr>
        <p:txBody>
          <a:bodyPr/>
          <a:lstStyle/>
          <a:p>
            <a:r>
              <a:rPr lang="en-US" smtClean="0"/>
              <a:t>University of Maryland - 3-Oct-12</a:t>
            </a:r>
            <a:endParaRPr lang="it-IT" smtClean="0"/>
          </a:p>
        </p:txBody>
      </p:sp>
      <p:pic>
        <p:nvPicPr>
          <p:cNvPr id="5125" name="Picture 2"/>
          <p:cNvPicPr>
            <a:picLocks noGrp="1" noChangeAspect="1" noChangeArrowheads="1"/>
          </p:cNvPicPr>
          <p:nvPr>
            <p:ph type="body" idx="4294967295"/>
          </p:nvPr>
        </p:nvPicPr>
        <p:blipFill>
          <a:blip r:embed="rId4" cstate="print"/>
          <a:srcRect/>
          <a:stretch>
            <a:fillRect/>
          </a:stretch>
        </p:blipFill>
        <p:spPr>
          <a:xfrm>
            <a:off x="4259263" y="171450"/>
            <a:ext cx="4713287" cy="2654300"/>
          </a:xfrm>
          <a:noFill/>
        </p:spPr>
      </p:pic>
      <p:sp>
        <p:nvSpPr>
          <p:cNvPr id="5126" name="Text Box 3"/>
          <p:cNvSpPr txBox="1">
            <a:spLocks noChangeArrowheads="1"/>
          </p:cNvSpPr>
          <p:nvPr/>
        </p:nvSpPr>
        <p:spPr bwMode="auto">
          <a:xfrm>
            <a:off x="4343400" y="2057400"/>
            <a:ext cx="4191000" cy="366713"/>
          </a:xfrm>
          <a:prstGeom prst="rect">
            <a:avLst/>
          </a:prstGeom>
          <a:noFill/>
          <a:ln w="9525">
            <a:noFill/>
            <a:miter lim="800000"/>
            <a:headEnd/>
            <a:tailEnd/>
          </a:ln>
        </p:spPr>
        <p:txBody>
          <a:bodyPr>
            <a:spAutoFit/>
          </a:bodyPr>
          <a:lstStyle/>
          <a:p>
            <a:pPr eaLnBrk="0" hangingPunct="0">
              <a:spcBef>
                <a:spcPct val="50000"/>
              </a:spcBef>
            </a:pPr>
            <a:endParaRPr lang="en-US">
              <a:latin typeface="Tahoma" pitchFamily="34" charset="0"/>
            </a:endParaRPr>
          </a:p>
        </p:txBody>
      </p:sp>
      <p:sp>
        <p:nvSpPr>
          <p:cNvPr id="5127" name="Text Box 4"/>
          <p:cNvSpPr txBox="1">
            <a:spLocks noChangeArrowheads="1"/>
          </p:cNvSpPr>
          <p:nvPr/>
        </p:nvSpPr>
        <p:spPr bwMode="auto">
          <a:xfrm>
            <a:off x="0" y="798513"/>
            <a:ext cx="4430713" cy="5516562"/>
          </a:xfrm>
          <a:prstGeom prst="rect">
            <a:avLst/>
          </a:prstGeom>
          <a:noFill/>
          <a:ln w="9525">
            <a:noFill/>
            <a:miter lim="800000"/>
            <a:headEnd/>
            <a:tailEnd/>
          </a:ln>
        </p:spPr>
        <p:txBody>
          <a:bodyPr>
            <a:spAutoFit/>
          </a:bodyPr>
          <a:lstStyle/>
          <a:p>
            <a:pPr eaLnBrk="0" hangingPunct="0">
              <a:spcBef>
                <a:spcPct val="50000"/>
              </a:spcBef>
            </a:pPr>
            <a:r>
              <a:rPr lang="en-US" sz="1400">
                <a:latin typeface="Bookman Old Style" pitchFamily="18" charset="0"/>
              </a:rPr>
              <a:t>1) Produce ultracold antiprotons (100 mK)</a:t>
            </a:r>
          </a:p>
          <a:p>
            <a:pPr eaLnBrk="0" hangingPunct="0">
              <a:spcBef>
                <a:spcPct val="50000"/>
              </a:spcBef>
            </a:pPr>
            <a:r>
              <a:rPr lang="en-US" sz="1400">
                <a:latin typeface="Bookman Old Style" pitchFamily="18" charset="0"/>
              </a:rPr>
              <a:t>2) Accumulate e+</a:t>
            </a:r>
          </a:p>
          <a:p>
            <a:pPr eaLnBrk="0" hangingPunct="0">
              <a:spcBef>
                <a:spcPct val="50000"/>
              </a:spcBef>
            </a:pPr>
            <a:r>
              <a:rPr lang="en-US" sz="1400">
                <a:latin typeface="Bookman Old Style" pitchFamily="18" charset="0"/>
              </a:rPr>
              <a:t>3) Form Ps by interaction of e+ with porous target</a:t>
            </a:r>
          </a:p>
          <a:p>
            <a:pPr eaLnBrk="0" hangingPunct="0">
              <a:spcBef>
                <a:spcPct val="50000"/>
              </a:spcBef>
            </a:pPr>
            <a:r>
              <a:rPr lang="en-US" sz="1400">
                <a:latin typeface="Bookman Old Style" pitchFamily="18" charset="0"/>
              </a:rPr>
              <a:t>4) Laser excite Ps to get Rydberg Ps</a:t>
            </a:r>
          </a:p>
          <a:p>
            <a:pPr eaLnBrk="0" hangingPunct="0">
              <a:spcBef>
                <a:spcPct val="50000"/>
              </a:spcBef>
            </a:pPr>
            <a:r>
              <a:rPr lang="en-US" sz="1400">
                <a:latin typeface="Bookman Old Style" pitchFamily="18" charset="0"/>
              </a:rPr>
              <a:t>5) Form Rydberg cold (100 mK) antihydrogen by</a:t>
            </a:r>
          </a:p>
          <a:p>
            <a:pPr eaLnBrk="0" hangingPunct="0">
              <a:spcBef>
                <a:spcPct val="50000"/>
              </a:spcBef>
            </a:pPr>
            <a:r>
              <a:rPr lang="en-US" sz="1400">
                <a:latin typeface="Bookman Old Style" pitchFamily="18" charset="0"/>
              </a:rPr>
              <a:t> </a:t>
            </a:r>
          </a:p>
          <a:p>
            <a:pPr eaLnBrk="0" hangingPunct="0">
              <a:spcBef>
                <a:spcPct val="50000"/>
              </a:spcBef>
            </a:pPr>
            <a:endParaRPr lang="en-US" sz="1400">
              <a:latin typeface="Bookman Old Style" pitchFamily="18" charset="0"/>
            </a:endParaRPr>
          </a:p>
          <a:p>
            <a:pPr eaLnBrk="0" hangingPunct="0">
              <a:spcBef>
                <a:spcPct val="50000"/>
              </a:spcBef>
            </a:pPr>
            <a:endParaRPr lang="en-US" sz="1400">
              <a:latin typeface="Bookman Old Style" pitchFamily="18" charset="0"/>
            </a:endParaRPr>
          </a:p>
          <a:p>
            <a:pPr eaLnBrk="0" hangingPunct="0">
              <a:spcBef>
                <a:spcPct val="50000"/>
              </a:spcBef>
            </a:pPr>
            <a:endParaRPr lang="en-US" sz="1400">
              <a:latin typeface="Bookman Old Style" pitchFamily="18" charset="0"/>
            </a:endParaRPr>
          </a:p>
          <a:p>
            <a:pPr eaLnBrk="0" hangingPunct="0">
              <a:spcBef>
                <a:spcPct val="50000"/>
              </a:spcBef>
            </a:pPr>
            <a:r>
              <a:rPr lang="en-US" sz="1400">
                <a:latin typeface="Bookman Old Style" pitchFamily="18" charset="0"/>
              </a:rPr>
              <a:t>6) Form a beam using an inhomogeneous electric field to accelerate the Rydberg antihydrogen</a:t>
            </a:r>
          </a:p>
          <a:p>
            <a:pPr eaLnBrk="0" hangingPunct="0">
              <a:spcBef>
                <a:spcPct val="50000"/>
              </a:spcBef>
            </a:pPr>
            <a:r>
              <a:rPr lang="en-US" sz="1400">
                <a:latin typeface="Bookman Old Style" pitchFamily="18" charset="0"/>
              </a:rPr>
              <a:t>7) The beam flies toward the deflectometer which introduces a spatial modulation in the distribution of the Hbar arriving on the detector</a:t>
            </a:r>
          </a:p>
          <a:p>
            <a:pPr eaLnBrk="0" hangingPunct="0">
              <a:spcBef>
                <a:spcPct val="50000"/>
              </a:spcBef>
            </a:pPr>
            <a:r>
              <a:rPr lang="en-US" sz="1400">
                <a:latin typeface="Bookman Old Style" pitchFamily="18" charset="0"/>
              </a:rPr>
              <a:t>8) Extract g from this modulated distribution</a:t>
            </a:r>
          </a:p>
          <a:p>
            <a:pPr eaLnBrk="0" hangingPunct="0">
              <a:spcBef>
                <a:spcPct val="50000"/>
              </a:spcBef>
            </a:pPr>
            <a:r>
              <a:rPr lang="en-US" sz="1400">
                <a:latin typeface="Tahoma" pitchFamily="34" charset="0"/>
              </a:rPr>
              <a:t> </a:t>
            </a:r>
          </a:p>
          <a:p>
            <a:pPr eaLnBrk="0" hangingPunct="0">
              <a:spcBef>
                <a:spcPct val="50000"/>
              </a:spcBef>
            </a:pPr>
            <a:endParaRPr lang="en-US" sz="1400">
              <a:latin typeface="Tahoma" pitchFamily="34" charset="0"/>
            </a:endParaRPr>
          </a:p>
        </p:txBody>
      </p:sp>
      <p:sp>
        <p:nvSpPr>
          <p:cNvPr id="5128" name="Text Box 5"/>
          <p:cNvSpPr txBox="1">
            <a:spLocks noChangeArrowheads="1"/>
          </p:cNvSpPr>
          <p:nvPr/>
        </p:nvSpPr>
        <p:spPr bwMode="auto">
          <a:xfrm>
            <a:off x="4933950" y="885825"/>
            <a:ext cx="1476375" cy="314325"/>
          </a:xfrm>
          <a:prstGeom prst="rect">
            <a:avLst/>
          </a:prstGeom>
          <a:noFill/>
          <a:ln w="9525">
            <a:solidFill>
              <a:schemeClr val="tx1"/>
            </a:solidFill>
            <a:miter lim="800000"/>
            <a:headEnd/>
            <a:tailEnd/>
          </a:ln>
        </p:spPr>
        <p:txBody>
          <a:bodyPr wrap="none">
            <a:spAutoFit/>
          </a:bodyPr>
          <a:lstStyle/>
          <a:p>
            <a:pPr eaLnBrk="0" hangingPunct="0"/>
            <a:r>
              <a:rPr lang="en-US" sz="1400">
                <a:latin typeface="Tahoma" pitchFamily="34" charset="0"/>
              </a:rPr>
              <a:t>Cold antiprotons</a:t>
            </a:r>
          </a:p>
        </p:txBody>
      </p:sp>
      <p:sp>
        <p:nvSpPr>
          <p:cNvPr id="5129" name="Oval 6"/>
          <p:cNvSpPr>
            <a:spLocks noChangeArrowheads="1"/>
          </p:cNvSpPr>
          <p:nvPr/>
        </p:nvSpPr>
        <p:spPr bwMode="auto">
          <a:xfrm rot="-1126890">
            <a:off x="4310063" y="2681288"/>
            <a:ext cx="446087" cy="117475"/>
          </a:xfrm>
          <a:prstGeom prst="ellipse">
            <a:avLst/>
          </a:prstGeom>
          <a:solidFill>
            <a:schemeClr val="tx1"/>
          </a:solidFill>
          <a:ln w="9525">
            <a:solidFill>
              <a:schemeClr val="tx1"/>
            </a:solidFill>
            <a:round/>
            <a:headEnd/>
            <a:tailEnd/>
          </a:ln>
        </p:spPr>
        <p:txBody>
          <a:bodyPr wrap="none" anchor="ctr"/>
          <a:lstStyle/>
          <a:p>
            <a:endParaRPr lang="it-IT"/>
          </a:p>
        </p:txBody>
      </p:sp>
      <p:sp>
        <p:nvSpPr>
          <p:cNvPr id="5130" name="Text Box 7"/>
          <p:cNvSpPr txBox="1">
            <a:spLocks noChangeArrowheads="1"/>
          </p:cNvSpPr>
          <p:nvPr/>
        </p:nvSpPr>
        <p:spPr bwMode="auto">
          <a:xfrm>
            <a:off x="4257675" y="2944813"/>
            <a:ext cx="415925" cy="314325"/>
          </a:xfrm>
          <a:prstGeom prst="rect">
            <a:avLst/>
          </a:prstGeom>
          <a:noFill/>
          <a:ln w="9525">
            <a:solidFill>
              <a:schemeClr val="tx1"/>
            </a:solidFill>
            <a:miter lim="800000"/>
            <a:headEnd/>
            <a:tailEnd/>
          </a:ln>
        </p:spPr>
        <p:txBody>
          <a:bodyPr wrap="none">
            <a:spAutoFit/>
          </a:bodyPr>
          <a:lstStyle/>
          <a:p>
            <a:pPr eaLnBrk="0" hangingPunct="0"/>
            <a:r>
              <a:rPr lang="en-US" sz="1400">
                <a:latin typeface="Tahoma" pitchFamily="34" charset="0"/>
              </a:rPr>
              <a:t>e+</a:t>
            </a:r>
          </a:p>
        </p:txBody>
      </p:sp>
      <p:sp>
        <p:nvSpPr>
          <p:cNvPr id="5131" name="Text Box 8"/>
          <p:cNvSpPr txBox="1">
            <a:spLocks noChangeArrowheads="1"/>
          </p:cNvSpPr>
          <p:nvPr/>
        </p:nvSpPr>
        <p:spPr bwMode="auto">
          <a:xfrm>
            <a:off x="5978525" y="2414588"/>
            <a:ext cx="1619250" cy="314325"/>
          </a:xfrm>
          <a:prstGeom prst="rect">
            <a:avLst/>
          </a:prstGeom>
          <a:noFill/>
          <a:ln w="9525">
            <a:solidFill>
              <a:schemeClr val="tx1"/>
            </a:solidFill>
            <a:miter lim="800000"/>
            <a:headEnd/>
            <a:tailEnd/>
          </a:ln>
        </p:spPr>
        <p:txBody>
          <a:bodyPr>
            <a:spAutoFit/>
          </a:bodyPr>
          <a:lstStyle/>
          <a:p>
            <a:pPr eaLnBrk="0" hangingPunct="0"/>
            <a:r>
              <a:rPr lang="en-US" sz="1400">
                <a:latin typeface="Tahoma" pitchFamily="34" charset="0"/>
              </a:rPr>
              <a:t>Porous target</a:t>
            </a:r>
          </a:p>
        </p:txBody>
      </p:sp>
      <p:sp>
        <p:nvSpPr>
          <p:cNvPr id="5132" name="Text Box 9"/>
          <p:cNvSpPr txBox="1">
            <a:spLocks noChangeArrowheads="1"/>
          </p:cNvSpPr>
          <p:nvPr/>
        </p:nvSpPr>
        <p:spPr bwMode="auto">
          <a:xfrm>
            <a:off x="4511675" y="142875"/>
            <a:ext cx="2847975" cy="314325"/>
          </a:xfrm>
          <a:prstGeom prst="rect">
            <a:avLst/>
          </a:prstGeom>
          <a:noFill/>
          <a:ln w="9525">
            <a:solidFill>
              <a:schemeClr val="tx1"/>
            </a:solidFill>
            <a:miter lim="800000"/>
            <a:headEnd/>
            <a:tailEnd/>
          </a:ln>
        </p:spPr>
        <p:txBody>
          <a:bodyPr wrap="none">
            <a:spAutoFit/>
          </a:bodyPr>
          <a:lstStyle/>
          <a:p>
            <a:pPr eaLnBrk="0" hangingPunct="0"/>
            <a:r>
              <a:rPr lang="en-US" sz="1400">
                <a:latin typeface="Tahoma" pitchFamily="34" charset="0"/>
              </a:rPr>
              <a:t>Moire’ deflectometer and detector</a:t>
            </a:r>
          </a:p>
        </p:txBody>
      </p:sp>
      <p:sp>
        <p:nvSpPr>
          <p:cNvPr id="5133" name="Line 10"/>
          <p:cNvSpPr>
            <a:spLocks noChangeShapeType="1"/>
          </p:cNvSpPr>
          <p:nvPr/>
        </p:nvSpPr>
        <p:spPr bwMode="auto">
          <a:xfrm flipH="1" flipV="1">
            <a:off x="6132513" y="2038350"/>
            <a:ext cx="669925" cy="384175"/>
          </a:xfrm>
          <a:prstGeom prst="line">
            <a:avLst/>
          </a:prstGeom>
          <a:noFill/>
          <a:ln w="9525">
            <a:solidFill>
              <a:schemeClr val="tx1"/>
            </a:solidFill>
            <a:round/>
            <a:headEnd/>
            <a:tailEnd type="triangle" w="med" len="med"/>
          </a:ln>
        </p:spPr>
        <p:txBody>
          <a:bodyPr/>
          <a:lstStyle/>
          <a:p>
            <a:endParaRPr lang="it-IT"/>
          </a:p>
        </p:txBody>
      </p:sp>
      <p:sp>
        <p:nvSpPr>
          <p:cNvPr id="5134" name="Line 11"/>
          <p:cNvSpPr>
            <a:spLocks noChangeShapeType="1"/>
          </p:cNvSpPr>
          <p:nvPr/>
        </p:nvSpPr>
        <p:spPr bwMode="auto">
          <a:xfrm>
            <a:off x="5867400" y="1219200"/>
            <a:ext cx="457200" cy="152400"/>
          </a:xfrm>
          <a:prstGeom prst="line">
            <a:avLst/>
          </a:prstGeom>
          <a:noFill/>
          <a:ln w="9525">
            <a:solidFill>
              <a:schemeClr val="tx1"/>
            </a:solidFill>
            <a:round/>
            <a:headEnd/>
            <a:tailEnd type="triangle" w="med" len="med"/>
          </a:ln>
        </p:spPr>
        <p:txBody>
          <a:bodyPr/>
          <a:lstStyle/>
          <a:p>
            <a:endParaRPr lang="it-IT"/>
          </a:p>
        </p:txBody>
      </p:sp>
      <p:sp>
        <p:nvSpPr>
          <p:cNvPr id="5135" name="Line 12"/>
          <p:cNvSpPr>
            <a:spLocks noChangeShapeType="1"/>
          </p:cNvSpPr>
          <p:nvPr/>
        </p:nvSpPr>
        <p:spPr bwMode="auto">
          <a:xfrm>
            <a:off x="7359650" y="304800"/>
            <a:ext cx="452438" cy="115888"/>
          </a:xfrm>
          <a:prstGeom prst="line">
            <a:avLst/>
          </a:prstGeom>
          <a:noFill/>
          <a:ln w="9525">
            <a:solidFill>
              <a:schemeClr val="tx1"/>
            </a:solidFill>
            <a:round/>
            <a:headEnd/>
            <a:tailEnd type="triangle" w="med" len="med"/>
          </a:ln>
        </p:spPr>
        <p:txBody>
          <a:bodyPr/>
          <a:lstStyle/>
          <a:p>
            <a:endParaRPr lang="it-IT"/>
          </a:p>
        </p:txBody>
      </p:sp>
      <p:graphicFrame>
        <p:nvGraphicFramePr>
          <p:cNvPr id="5122" name="Object 13"/>
          <p:cNvGraphicFramePr>
            <a:graphicFrameLocks noChangeAspect="1"/>
          </p:cNvGraphicFramePr>
          <p:nvPr>
            <p:ph idx="4294967295"/>
          </p:nvPr>
        </p:nvGraphicFramePr>
        <p:xfrm>
          <a:off x="962025" y="2987675"/>
          <a:ext cx="2228850" cy="479425"/>
        </p:xfrm>
        <a:graphic>
          <a:graphicData uri="http://schemas.openxmlformats.org/presentationml/2006/ole">
            <p:oleObj spid="_x0000_s5122" name="Equation" r:id="rId5" imgW="1282680" imgH="266400" progId="Equation.3">
              <p:embed/>
            </p:oleObj>
          </a:graphicData>
        </a:graphic>
      </p:graphicFrame>
      <p:pic>
        <p:nvPicPr>
          <p:cNvPr id="5136" name="Picture 14"/>
          <p:cNvPicPr>
            <a:picLocks noChangeAspect="1" noChangeArrowheads="1"/>
          </p:cNvPicPr>
          <p:nvPr/>
        </p:nvPicPr>
        <p:blipFill>
          <a:blip r:embed="rId6" cstate="print"/>
          <a:srcRect/>
          <a:stretch>
            <a:fillRect/>
          </a:stretch>
        </p:blipFill>
        <p:spPr bwMode="auto">
          <a:xfrm>
            <a:off x="5770563" y="3316288"/>
            <a:ext cx="2743200" cy="2495550"/>
          </a:xfrm>
          <a:prstGeom prst="rect">
            <a:avLst/>
          </a:prstGeom>
          <a:noFill/>
          <a:ln w="9525" algn="ctr">
            <a:noFill/>
            <a:miter lim="800000"/>
            <a:headEnd/>
            <a:tailEnd/>
          </a:ln>
        </p:spPr>
      </p:pic>
      <p:sp>
        <p:nvSpPr>
          <p:cNvPr id="5137" name="Oval 15"/>
          <p:cNvSpPr>
            <a:spLocks noChangeArrowheads="1"/>
          </p:cNvSpPr>
          <p:nvPr/>
        </p:nvSpPr>
        <p:spPr bwMode="auto">
          <a:xfrm>
            <a:off x="7273925" y="0"/>
            <a:ext cx="1870075" cy="2438400"/>
          </a:xfrm>
          <a:prstGeom prst="ellipse">
            <a:avLst/>
          </a:prstGeom>
          <a:noFill/>
          <a:ln w="9525">
            <a:solidFill>
              <a:schemeClr val="tx1"/>
            </a:solidFill>
            <a:round/>
            <a:headEnd/>
            <a:tailEnd/>
          </a:ln>
        </p:spPr>
        <p:txBody>
          <a:bodyPr wrap="none" anchor="ctr"/>
          <a:lstStyle/>
          <a:p>
            <a:endParaRPr lang="it-IT"/>
          </a:p>
        </p:txBody>
      </p:sp>
      <p:sp>
        <p:nvSpPr>
          <p:cNvPr id="5138" name="Line 16"/>
          <p:cNvSpPr>
            <a:spLocks noChangeShapeType="1"/>
          </p:cNvSpPr>
          <p:nvPr/>
        </p:nvSpPr>
        <p:spPr bwMode="auto">
          <a:xfrm flipH="1">
            <a:off x="7183438" y="2422525"/>
            <a:ext cx="849312" cy="1189038"/>
          </a:xfrm>
          <a:prstGeom prst="line">
            <a:avLst/>
          </a:prstGeom>
          <a:noFill/>
          <a:ln w="9525">
            <a:solidFill>
              <a:schemeClr val="tx1"/>
            </a:solidFill>
            <a:round/>
            <a:headEnd/>
            <a:tailEnd type="triangle" w="med" len="med"/>
          </a:ln>
        </p:spPr>
        <p:txBody>
          <a:bodyPr/>
          <a:lstStyle/>
          <a:p>
            <a:endParaRPr lang="it-IT"/>
          </a:p>
        </p:txBody>
      </p:sp>
      <p:sp>
        <p:nvSpPr>
          <p:cNvPr id="5139" name="Text Box 18"/>
          <p:cNvSpPr txBox="1">
            <a:spLocks noChangeArrowheads="1"/>
          </p:cNvSpPr>
          <p:nvPr/>
        </p:nvSpPr>
        <p:spPr bwMode="auto">
          <a:xfrm>
            <a:off x="584200" y="260350"/>
            <a:ext cx="3200400" cy="366713"/>
          </a:xfrm>
          <a:prstGeom prst="rect">
            <a:avLst/>
          </a:prstGeom>
          <a:noFill/>
          <a:ln w="9525">
            <a:noFill/>
            <a:miter lim="800000"/>
            <a:headEnd/>
            <a:tailEnd/>
          </a:ln>
        </p:spPr>
        <p:txBody>
          <a:bodyPr>
            <a:spAutoFit/>
          </a:bodyPr>
          <a:lstStyle/>
          <a:p>
            <a:pPr>
              <a:spcBef>
                <a:spcPct val="50000"/>
              </a:spcBef>
            </a:pPr>
            <a:r>
              <a:rPr lang="en-US">
                <a:solidFill>
                  <a:srgbClr val="FF0000"/>
                </a:solidFill>
              </a:rPr>
              <a:t>AEGIS experimental strategy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data 3"/>
          <p:cNvSpPr>
            <a:spLocks noGrp="1"/>
          </p:cNvSpPr>
          <p:nvPr>
            <p:ph type="dt" sz="quarter" idx="10"/>
          </p:nvPr>
        </p:nvSpPr>
        <p:spPr>
          <a:noFill/>
        </p:spPr>
        <p:txBody>
          <a:bodyPr/>
          <a:lstStyle/>
          <a:p>
            <a:fld id="{14A5DDAA-2935-46BA-8FE0-1D3A6E5AA1A0}" type="datetime1">
              <a:rPr lang="en-US" smtClean="0"/>
              <a:t>10/3/2012</a:t>
            </a:fld>
            <a:endParaRPr lang="it-IT" smtClean="0"/>
          </a:p>
        </p:txBody>
      </p:sp>
      <p:sp>
        <p:nvSpPr>
          <p:cNvPr id="19459"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19460" name="Text Box 4"/>
          <p:cNvSpPr txBox="1">
            <a:spLocks noChangeArrowheads="1"/>
          </p:cNvSpPr>
          <p:nvPr/>
        </p:nvSpPr>
        <p:spPr bwMode="auto">
          <a:xfrm>
            <a:off x="2847975" y="323850"/>
            <a:ext cx="3390900" cy="457200"/>
          </a:xfrm>
          <a:prstGeom prst="rect">
            <a:avLst/>
          </a:prstGeom>
          <a:solidFill>
            <a:srgbClr val="FFCC00"/>
          </a:solidFill>
          <a:ln w="9525">
            <a:noFill/>
            <a:miter lim="800000"/>
            <a:headEnd/>
            <a:tailEnd/>
          </a:ln>
        </p:spPr>
        <p:txBody>
          <a:bodyPr>
            <a:spAutoFit/>
          </a:bodyPr>
          <a:lstStyle/>
          <a:p>
            <a:pPr algn="ctr">
              <a:spcBef>
                <a:spcPct val="50000"/>
              </a:spcBef>
            </a:pPr>
            <a:r>
              <a:rPr lang="en-US" sz="2400"/>
              <a:t>Ultracold Antiprotons</a:t>
            </a:r>
          </a:p>
        </p:txBody>
      </p:sp>
      <p:sp>
        <p:nvSpPr>
          <p:cNvPr id="19461" name="Text Box 7"/>
          <p:cNvSpPr txBox="1">
            <a:spLocks noChangeArrowheads="1"/>
          </p:cNvSpPr>
          <p:nvPr/>
        </p:nvSpPr>
        <p:spPr bwMode="auto">
          <a:xfrm>
            <a:off x="390525" y="952500"/>
            <a:ext cx="4438650" cy="641350"/>
          </a:xfrm>
          <a:prstGeom prst="rect">
            <a:avLst/>
          </a:prstGeom>
          <a:noFill/>
          <a:ln w="9525">
            <a:noFill/>
            <a:miter lim="800000"/>
            <a:headEnd/>
            <a:tailEnd/>
          </a:ln>
        </p:spPr>
        <p:txBody>
          <a:bodyPr>
            <a:spAutoFit/>
          </a:bodyPr>
          <a:lstStyle/>
          <a:p>
            <a:pPr>
              <a:spcBef>
                <a:spcPct val="50000"/>
              </a:spcBef>
              <a:buFontTx/>
              <a:buChar char="•"/>
            </a:pPr>
            <a:r>
              <a:rPr lang="en-US"/>
              <a:t>The CERN AD (Antiproton Decelerator) delivers 3 x 10</a:t>
            </a:r>
            <a:r>
              <a:rPr lang="en-US" baseline="30000"/>
              <a:t>7</a:t>
            </a:r>
            <a:r>
              <a:rPr lang="en-US"/>
              <a:t> antiprotons / 80 sec</a:t>
            </a:r>
          </a:p>
        </p:txBody>
      </p:sp>
      <p:sp>
        <p:nvSpPr>
          <p:cNvPr id="19462" name="Text Box 8"/>
          <p:cNvSpPr txBox="1">
            <a:spLocks noChangeArrowheads="1"/>
          </p:cNvSpPr>
          <p:nvPr/>
        </p:nvSpPr>
        <p:spPr bwMode="auto">
          <a:xfrm>
            <a:off x="381000" y="1657350"/>
            <a:ext cx="4124325" cy="641350"/>
          </a:xfrm>
          <a:prstGeom prst="rect">
            <a:avLst/>
          </a:prstGeom>
          <a:noFill/>
          <a:ln w="9525">
            <a:noFill/>
            <a:miter lim="800000"/>
            <a:headEnd/>
            <a:tailEnd/>
          </a:ln>
        </p:spPr>
        <p:txBody>
          <a:bodyPr>
            <a:spAutoFit/>
          </a:bodyPr>
          <a:lstStyle/>
          <a:p>
            <a:pPr>
              <a:spcBef>
                <a:spcPct val="50000"/>
              </a:spcBef>
              <a:buFontTx/>
              <a:buChar char="•"/>
            </a:pPr>
            <a:r>
              <a:rPr lang="en-US"/>
              <a:t>Antiprotons catching in cylindrical Penning traps after energy degrader</a:t>
            </a:r>
          </a:p>
        </p:txBody>
      </p:sp>
      <p:sp>
        <p:nvSpPr>
          <p:cNvPr id="19463" name="Text Box 9"/>
          <p:cNvSpPr txBox="1">
            <a:spLocks noChangeArrowheads="1"/>
          </p:cNvSpPr>
          <p:nvPr/>
        </p:nvSpPr>
        <p:spPr bwMode="auto">
          <a:xfrm>
            <a:off x="381000" y="2457450"/>
            <a:ext cx="5048250" cy="641350"/>
          </a:xfrm>
          <a:prstGeom prst="rect">
            <a:avLst/>
          </a:prstGeom>
          <a:noFill/>
          <a:ln w="9525">
            <a:noFill/>
            <a:miter lim="800000"/>
            <a:headEnd/>
            <a:tailEnd/>
          </a:ln>
        </p:spPr>
        <p:txBody>
          <a:bodyPr>
            <a:spAutoFit/>
          </a:bodyPr>
          <a:lstStyle/>
          <a:p>
            <a:pPr>
              <a:spcBef>
                <a:spcPct val="50000"/>
              </a:spcBef>
              <a:buFontTx/>
              <a:buChar char="•"/>
            </a:pPr>
            <a:r>
              <a:rPr lang="en-US"/>
              <a:t>Catching of antiprotons within a 3 Tesla magnetic field, UHV, 4 Kelvin, e</a:t>
            </a:r>
            <a:r>
              <a:rPr lang="en-US" baseline="30000"/>
              <a:t>-</a:t>
            </a:r>
            <a:r>
              <a:rPr lang="en-US"/>
              <a:t> cooling</a:t>
            </a:r>
          </a:p>
        </p:txBody>
      </p:sp>
      <p:sp>
        <p:nvSpPr>
          <p:cNvPr id="19464" name="Text Box 10"/>
          <p:cNvSpPr txBox="1">
            <a:spLocks noChangeArrowheads="1"/>
          </p:cNvSpPr>
          <p:nvPr/>
        </p:nvSpPr>
        <p:spPr bwMode="auto">
          <a:xfrm>
            <a:off x="390525" y="3190875"/>
            <a:ext cx="3467100" cy="641350"/>
          </a:xfrm>
          <a:prstGeom prst="rect">
            <a:avLst/>
          </a:prstGeom>
          <a:noFill/>
          <a:ln w="9525">
            <a:noFill/>
            <a:miter lim="800000"/>
            <a:headEnd/>
            <a:tailEnd/>
          </a:ln>
        </p:spPr>
        <p:txBody>
          <a:bodyPr>
            <a:spAutoFit/>
          </a:bodyPr>
          <a:lstStyle/>
          <a:p>
            <a:pPr>
              <a:spcBef>
                <a:spcPct val="50000"/>
              </a:spcBef>
              <a:buFontTx/>
              <a:buChar char="•"/>
            </a:pPr>
            <a:r>
              <a:rPr lang="en-US"/>
              <a:t>Stacking several AD shots (10</a:t>
            </a:r>
            <a:r>
              <a:rPr lang="en-US" baseline="30000"/>
              <a:t>4</a:t>
            </a:r>
            <a:r>
              <a:rPr lang="en-US"/>
              <a:t>/10</a:t>
            </a:r>
            <a:r>
              <a:rPr lang="en-US" baseline="30000"/>
              <a:t>5</a:t>
            </a:r>
            <a:r>
              <a:rPr lang="en-US"/>
              <a:t> subeV antiprotons)</a:t>
            </a:r>
          </a:p>
        </p:txBody>
      </p:sp>
      <p:sp>
        <p:nvSpPr>
          <p:cNvPr id="19465" name="Text Box 13"/>
          <p:cNvSpPr txBox="1">
            <a:spLocks noChangeArrowheads="1"/>
          </p:cNvSpPr>
          <p:nvPr/>
        </p:nvSpPr>
        <p:spPr bwMode="auto">
          <a:xfrm>
            <a:off x="400050" y="3990975"/>
            <a:ext cx="4752975" cy="641350"/>
          </a:xfrm>
          <a:prstGeom prst="rect">
            <a:avLst/>
          </a:prstGeom>
          <a:noFill/>
          <a:ln w="9525">
            <a:noFill/>
            <a:miter lim="800000"/>
            <a:headEnd/>
            <a:tailEnd/>
          </a:ln>
        </p:spPr>
        <p:txBody>
          <a:bodyPr>
            <a:spAutoFit/>
          </a:bodyPr>
          <a:lstStyle/>
          <a:p>
            <a:pPr>
              <a:spcBef>
                <a:spcPct val="50000"/>
              </a:spcBef>
              <a:buFontTx/>
              <a:buChar char="•"/>
            </a:pPr>
            <a:r>
              <a:rPr lang="en-US"/>
              <a:t>Transfer in the Antihydrogen formation region (1 Tesla, 100 mK)</a:t>
            </a:r>
          </a:p>
        </p:txBody>
      </p:sp>
      <p:sp>
        <p:nvSpPr>
          <p:cNvPr id="19466" name="Text Box 14"/>
          <p:cNvSpPr txBox="1">
            <a:spLocks noChangeArrowheads="1"/>
          </p:cNvSpPr>
          <p:nvPr/>
        </p:nvSpPr>
        <p:spPr bwMode="auto">
          <a:xfrm>
            <a:off x="361950" y="4800600"/>
            <a:ext cx="8143875" cy="366713"/>
          </a:xfrm>
          <a:prstGeom prst="rect">
            <a:avLst/>
          </a:prstGeom>
          <a:noFill/>
          <a:ln w="9525">
            <a:noFill/>
            <a:miter lim="800000"/>
            <a:headEnd/>
            <a:tailEnd/>
          </a:ln>
        </p:spPr>
        <p:txBody>
          <a:bodyPr>
            <a:spAutoFit/>
          </a:bodyPr>
          <a:lstStyle/>
          <a:p>
            <a:pPr>
              <a:spcBef>
                <a:spcPct val="50000"/>
              </a:spcBef>
              <a:buFontTx/>
              <a:buChar char="•"/>
            </a:pPr>
            <a:r>
              <a:rPr lang="en-US"/>
              <a:t>Cooling antiprotons down to 100 mK</a:t>
            </a:r>
          </a:p>
        </p:txBody>
      </p:sp>
      <p:sp>
        <p:nvSpPr>
          <p:cNvPr id="19467" name="Text Box 15"/>
          <p:cNvSpPr txBox="1">
            <a:spLocks noChangeArrowheads="1"/>
          </p:cNvSpPr>
          <p:nvPr/>
        </p:nvSpPr>
        <p:spPr bwMode="auto">
          <a:xfrm>
            <a:off x="390525" y="5305425"/>
            <a:ext cx="4038600" cy="641350"/>
          </a:xfrm>
          <a:prstGeom prst="rect">
            <a:avLst/>
          </a:prstGeom>
          <a:noFill/>
          <a:ln w="9525">
            <a:noFill/>
            <a:miter lim="800000"/>
            <a:headEnd/>
            <a:tailEnd/>
          </a:ln>
        </p:spPr>
        <p:txBody>
          <a:bodyPr>
            <a:spAutoFit/>
          </a:bodyPr>
          <a:lstStyle/>
          <a:p>
            <a:pPr>
              <a:spcBef>
                <a:spcPct val="50000"/>
              </a:spcBef>
              <a:buFontTx/>
              <a:buChar char="•"/>
            </a:pPr>
            <a:r>
              <a:rPr lang="en-US"/>
              <a:t>10</a:t>
            </a:r>
            <a:r>
              <a:rPr lang="en-US" baseline="30000"/>
              <a:t>5 </a:t>
            </a:r>
            <a:r>
              <a:rPr lang="en-US"/>
              <a:t>antiprotons ready for Antihydrogen production</a:t>
            </a:r>
          </a:p>
        </p:txBody>
      </p:sp>
      <p:sp>
        <p:nvSpPr>
          <p:cNvPr id="19468" name="Text Box 16"/>
          <p:cNvSpPr txBox="1">
            <a:spLocks noChangeArrowheads="1"/>
          </p:cNvSpPr>
          <p:nvPr/>
        </p:nvSpPr>
        <p:spPr bwMode="auto">
          <a:xfrm>
            <a:off x="6019800" y="1285875"/>
            <a:ext cx="2590800" cy="2017713"/>
          </a:xfrm>
          <a:prstGeom prst="rect">
            <a:avLst/>
          </a:prstGeom>
          <a:solidFill>
            <a:srgbClr val="FFCC00"/>
          </a:solidFill>
          <a:ln w="9525">
            <a:noFill/>
            <a:miter lim="800000"/>
            <a:headEnd/>
            <a:tailEnd/>
          </a:ln>
        </p:spPr>
        <p:txBody>
          <a:bodyPr>
            <a:spAutoFit/>
          </a:bodyPr>
          <a:lstStyle/>
          <a:p>
            <a:pPr>
              <a:spcBef>
                <a:spcPct val="50000"/>
              </a:spcBef>
            </a:pPr>
            <a:r>
              <a:rPr lang="en-US"/>
              <a:t>Antiprotons	</a:t>
            </a:r>
          </a:p>
          <a:p>
            <a:pPr>
              <a:spcBef>
                <a:spcPct val="50000"/>
              </a:spcBef>
            </a:pPr>
            <a:r>
              <a:rPr lang="en-US"/>
              <a:t>Production	GeV</a:t>
            </a:r>
          </a:p>
          <a:p>
            <a:pPr>
              <a:spcBef>
                <a:spcPct val="50000"/>
              </a:spcBef>
            </a:pPr>
            <a:r>
              <a:rPr lang="en-US"/>
              <a:t>Deceleration	MeV</a:t>
            </a:r>
          </a:p>
          <a:p>
            <a:pPr>
              <a:spcBef>
                <a:spcPct val="50000"/>
              </a:spcBef>
            </a:pPr>
            <a:r>
              <a:rPr lang="en-US"/>
              <a:t>Trapping		keV</a:t>
            </a:r>
          </a:p>
          <a:p>
            <a:pPr>
              <a:spcBef>
                <a:spcPct val="50000"/>
              </a:spcBef>
            </a:pPr>
            <a:r>
              <a:rPr lang="en-US"/>
              <a:t>Cooling		eV</a:t>
            </a:r>
          </a:p>
        </p:txBody>
      </p:sp>
      <p:sp>
        <p:nvSpPr>
          <p:cNvPr id="19469" name="Text Box 18"/>
          <p:cNvSpPr txBox="1">
            <a:spLocks noChangeArrowheads="1"/>
          </p:cNvSpPr>
          <p:nvPr/>
        </p:nvSpPr>
        <p:spPr bwMode="auto">
          <a:xfrm>
            <a:off x="5534025" y="4267200"/>
            <a:ext cx="3248025" cy="1328738"/>
          </a:xfrm>
          <a:prstGeom prst="rect">
            <a:avLst/>
          </a:prstGeom>
          <a:solidFill>
            <a:srgbClr val="FF0000"/>
          </a:solidFill>
          <a:ln w="9525">
            <a:noFill/>
            <a:miter lim="800000"/>
            <a:headEnd/>
            <a:tailEnd/>
          </a:ln>
        </p:spPr>
        <p:txBody>
          <a:bodyPr>
            <a:spAutoFit/>
          </a:bodyPr>
          <a:lstStyle/>
          <a:p>
            <a:pPr>
              <a:spcBef>
                <a:spcPct val="50000"/>
              </a:spcBef>
              <a:buFontTx/>
              <a:buChar char="•"/>
            </a:pPr>
            <a:r>
              <a:rPr lang="en-US"/>
              <a:t> Resistive cooling based on high-Q resonant circuits</a:t>
            </a:r>
          </a:p>
          <a:p>
            <a:pPr>
              <a:spcBef>
                <a:spcPct val="50000"/>
              </a:spcBef>
              <a:buFontTx/>
              <a:buChar char="•"/>
            </a:pPr>
            <a:r>
              <a:rPr lang="en-US"/>
              <a:t> Sympathetic cooling with laser cooled Os</a:t>
            </a:r>
            <a:r>
              <a:rPr lang="en-US" baseline="30000"/>
              <a:t>-</a:t>
            </a:r>
            <a:r>
              <a:rPr lang="en-US"/>
              <a:t> ions</a:t>
            </a:r>
          </a:p>
        </p:txBody>
      </p:sp>
      <p:sp>
        <p:nvSpPr>
          <p:cNvPr id="19470" name="Line 19"/>
          <p:cNvSpPr>
            <a:spLocks noChangeShapeType="1"/>
          </p:cNvSpPr>
          <p:nvPr/>
        </p:nvSpPr>
        <p:spPr bwMode="auto">
          <a:xfrm flipV="1">
            <a:off x="4514850" y="4867275"/>
            <a:ext cx="942975" cy="133350"/>
          </a:xfrm>
          <a:prstGeom prst="line">
            <a:avLst/>
          </a:prstGeom>
          <a:noFill/>
          <a:ln w="9525">
            <a:solidFill>
              <a:schemeClr val="tx1"/>
            </a:solidFill>
            <a:round/>
            <a:headEnd type="arrow" w="med" len="med"/>
            <a:tailEnd/>
          </a:ln>
        </p:spPr>
        <p:txBody>
          <a:bodyPr/>
          <a:lstStyle/>
          <a:p>
            <a:endParaRPr lang="it-IT"/>
          </a:p>
        </p:txBody>
      </p:sp>
      <p:sp>
        <p:nvSpPr>
          <p:cNvPr id="19471" name="Text Box 20"/>
          <p:cNvSpPr txBox="1">
            <a:spLocks noChangeArrowheads="1"/>
          </p:cNvSpPr>
          <p:nvPr/>
        </p:nvSpPr>
        <p:spPr bwMode="auto">
          <a:xfrm>
            <a:off x="4686300" y="5667375"/>
            <a:ext cx="4457700" cy="366713"/>
          </a:xfrm>
          <a:prstGeom prst="rect">
            <a:avLst/>
          </a:prstGeom>
          <a:noFill/>
          <a:ln w="9525">
            <a:noFill/>
            <a:miter lim="800000"/>
            <a:headEnd/>
            <a:tailEnd/>
          </a:ln>
        </p:spPr>
        <p:txBody>
          <a:bodyPr>
            <a:spAutoFit/>
          </a:bodyPr>
          <a:lstStyle/>
          <a:p>
            <a:pPr>
              <a:spcBef>
                <a:spcPct val="50000"/>
              </a:spcBef>
            </a:pPr>
            <a:r>
              <a:rPr lang="en-US" i="1"/>
              <a:t>U. Warring et al., PRL 102 (2009) 043001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piè di pagina 3"/>
          <p:cNvSpPr>
            <a:spLocks noGrp="1"/>
          </p:cNvSpPr>
          <p:nvPr>
            <p:ph type="ftr" sz="quarter" idx="11"/>
          </p:nvPr>
        </p:nvSpPr>
        <p:spPr>
          <a:noFill/>
        </p:spPr>
        <p:txBody>
          <a:bodyPr/>
          <a:lstStyle/>
          <a:p>
            <a:r>
              <a:rPr lang="en-US" smtClean="0"/>
              <a:t>University of Maryland - 3-Oct-12</a:t>
            </a:r>
            <a:endParaRPr lang="it-IT" smtClean="0"/>
          </a:p>
        </p:txBody>
      </p:sp>
      <p:sp>
        <p:nvSpPr>
          <p:cNvPr id="20483" name="Text Box 2"/>
          <p:cNvSpPr txBox="1">
            <a:spLocks noChangeArrowheads="1"/>
          </p:cNvSpPr>
          <p:nvPr/>
        </p:nvSpPr>
        <p:spPr bwMode="auto">
          <a:xfrm>
            <a:off x="342900" y="323850"/>
            <a:ext cx="8486775" cy="376238"/>
          </a:xfrm>
          <a:prstGeom prst="rect">
            <a:avLst/>
          </a:prstGeom>
          <a:solidFill>
            <a:srgbClr val="FFCC00"/>
          </a:solidFill>
          <a:ln w="9525">
            <a:solidFill>
              <a:schemeClr val="tx1"/>
            </a:solidFill>
            <a:miter lim="800000"/>
            <a:headEnd/>
            <a:tailEnd/>
          </a:ln>
        </p:spPr>
        <p:txBody>
          <a:bodyPr>
            <a:spAutoFit/>
          </a:bodyPr>
          <a:lstStyle/>
          <a:p>
            <a:pPr algn="ctr">
              <a:spcBef>
                <a:spcPct val="50000"/>
              </a:spcBef>
            </a:pPr>
            <a:r>
              <a:rPr lang="en-US"/>
              <a:t>A few comments on AEGIS strategy (and timing) to produce Antihydrogen:</a:t>
            </a:r>
          </a:p>
        </p:txBody>
      </p:sp>
      <p:sp>
        <p:nvSpPr>
          <p:cNvPr id="20484" name="Text Box 7"/>
          <p:cNvSpPr txBox="1">
            <a:spLocks noChangeArrowheads="1"/>
          </p:cNvSpPr>
          <p:nvPr/>
        </p:nvSpPr>
        <p:spPr bwMode="auto">
          <a:xfrm>
            <a:off x="381000" y="4076700"/>
            <a:ext cx="8210550" cy="641350"/>
          </a:xfrm>
          <a:prstGeom prst="rect">
            <a:avLst/>
          </a:prstGeom>
          <a:noFill/>
          <a:ln w="9525">
            <a:noFill/>
            <a:miter lim="800000"/>
            <a:headEnd/>
            <a:tailEnd/>
          </a:ln>
        </p:spPr>
        <p:txBody>
          <a:bodyPr>
            <a:spAutoFit/>
          </a:bodyPr>
          <a:lstStyle/>
          <a:p>
            <a:pPr>
              <a:spcBef>
                <a:spcPct val="50000"/>
              </a:spcBef>
            </a:pPr>
            <a:r>
              <a:rPr lang="en-US"/>
              <a:t>Avoid the problem of a particle trap able to simultaneously confine charged particles (Penning trap) and Antihydrogen (by radial B gradients). </a:t>
            </a:r>
          </a:p>
        </p:txBody>
      </p:sp>
      <p:sp>
        <p:nvSpPr>
          <p:cNvPr id="20485" name="Text Box 8"/>
          <p:cNvSpPr txBox="1">
            <a:spLocks noChangeArrowheads="1"/>
          </p:cNvSpPr>
          <p:nvPr/>
        </p:nvSpPr>
        <p:spPr bwMode="auto">
          <a:xfrm>
            <a:off x="381000" y="4724400"/>
            <a:ext cx="8124825" cy="366713"/>
          </a:xfrm>
          <a:prstGeom prst="rect">
            <a:avLst/>
          </a:prstGeom>
          <a:noFill/>
          <a:ln w="9525">
            <a:noFill/>
            <a:miter lim="800000"/>
            <a:headEnd/>
            <a:tailEnd/>
          </a:ln>
        </p:spPr>
        <p:txBody>
          <a:bodyPr>
            <a:spAutoFit/>
          </a:bodyPr>
          <a:lstStyle/>
          <a:p>
            <a:pPr>
              <a:spcBef>
                <a:spcPct val="50000"/>
              </a:spcBef>
              <a:buFontTx/>
              <a:buChar char="•"/>
            </a:pPr>
            <a:r>
              <a:rPr lang="en-US"/>
              <a:t> Have a charged particle trap only</a:t>
            </a:r>
          </a:p>
        </p:txBody>
      </p:sp>
      <p:sp>
        <p:nvSpPr>
          <p:cNvPr id="20486" name="Text Box 9"/>
          <p:cNvSpPr txBox="1">
            <a:spLocks noChangeArrowheads="1"/>
          </p:cNvSpPr>
          <p:nvPr/>
        </p:nvSpPr>
        <p:spPr bwMode="auto">
          <a:xfrm>
            <a:off x="361950" y="5172075"/>
            <a:ext cx="7934325" cy="366713"/>
          </a:xfrm>
          <a:prstGeom prst="rect">
            <a:avLst/>
          </a:prstGeom>
          <a:noFill/>
          <a:ln w="9525">
            <a:noFill/>
            <a:miter lim="800000"/>
            <a:headEnd/>
            <a:tailEnd/>
          </a:ln>
        </p:spPr>
        <p:txBody>
          <a:bodyPr>
            <a:spAutoFit/>
          </a:bodyPr>
          <a:lstStyle/>
          <a:p>
            <a:pPr>
              <a:spcBef>
                <a:spcPct val="50000"/>
              </a:spcBef>
              <a:buFontTx/>
              <a:buChar char="•"/>
            </a:pPr>
            <a:r>
              <a:rPr lang="en-US"/>
              <a:t> Form a neutral (antihydrogen) beam </a:t>
            </a:r>
          </a:p>
        </p:txBody>
      </p:sp>
      <p:sp>
        <p:nvSpPr>
          <p:cNvPr id="20487" name="Line 10"/>
          <p:cNvSpPr>
            <a:spLocks noChangeShapeType="1"/>
          </p:cNvSpPr>
          <p:nvPr/>
        </p:nvSpPr>
        <p:spPr bwMode="auto">
          <a:xfrm>
            <a:off x="4572000" y="5314950"/>
            <a:ext cx="1476375" cy="0"/>
          </a:xfrm>
          <a:prstGeom prst="line">
            <a:avLst/>
          </a:prstGeom>
          <a:noFill/>
          <a:ln w="9525">
            <a:solidFill>
              <a:schemeClr val="tx1"/>
            </a:solidFill>
            <a:round/>
            <a:headEnd/>
            <a:tailEnd type="triangle" w="med" len="med"/>
          </a:ln>
        </p:spPr>
        <p:txBody>
          <a:bodyPr/>
          <a:lstStyle/>
          <a:p>
            <a:endParaRPr lang="it-IT"/>
          </a:p>
        </p:txBody>
      </p:sp>
      <p:sp>
        <p:nvSpPr>
          <p:cNvPr id="20488" name="Text Box 11"/>
          <p:cNvSpPr txBox="1">
            <a:spLocks noChangeArrowheads="1"/>
          </p:cNvSpPr>
          <p:nvPr/>
        </p:nvSpPr>
        <p:spPr bwMode="auto">
          <a:xfrm>
            <a:off x="6229350" y="5029200"/>
            <a:ext cx="24384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g measurement</a:t>
            </a:r>
          </a:p>
        </p:txBody>
      </p:sp>
      <p:sp>
        <p:nvSpPr>
          <p:cNvPr id="20489" name="Text Box 12"/>
          <p:cNvSpPr txBox="1">
            <a:spLocks noChangeArrowheads="1"/>
          </p:cNvSpPr>
          <p:nvPr/>
        </p:nvSpPr>
        <p:spPr bwMode="auto">
          <a:xfrm>
            <a:off x="390525" y="5581650"/>
            <a:ext cx="5581650" cy="366713"/>
          </a:xfrm>
          <a:prstGeom prst="rect">
            <a:avLst/>
          </a:prstGeom>
          <a:noFill/>
          <a:ln w="9525">
            <a:noFill/>
            <a:miter lim="800000"/>
            <a:headEnd/>
            <a:tailEnd/>
          </a:ln>
        </p:spPr>
        <p:txBody>
          <a:bodyPr>
            <a:spAutoFit/>
          </a:bodyPr>
          <a:lstStyle/>
          <a:p>
            <a:pPr>
              <a:spcBef>
                <a:spcPct val="50000"/>
              </a:spcBef>
              <a:buFontTx/>
              <a:buChar char="•"/>
            </a:pPr>
            <a:r>
              <a:rPr lang="en-US"/>
              <a:t> Confine only neutrals (future) </a:t>
            </a:r>
          </a:p>
        </p:txBody>
      </p:sp>
      <p:sp>
        <p:nvSpPr>
          <p:cNvPr id="20490" name="Line 13"/>
          <p:cNvSpPr>
            <a:spLocks noChangeShapeType="1"/>
          </p:cNvSpPr>
          <p:nvPr/>
        </p:nvSpPr>
        <p:spPr bwMode="auto">
          <a:xfrm>
            <a:off x="3933825" y="5800725"/>
            <a:ext cx="2066925" cy="0"/>
          </a:xfrm>
          <a:prstGeom prst="line">
            <a:avLst/>
          </a:prstGeom>
          <a:noFill/>
          <a:ln w="9525">
            <a:solidFill>
              <a:schemeClr val="tx1"/>
            </a:solidFill>
            <a:round/>
            <a:headEnd/>
            <a:tailEnd type="triangle" w="med" len="med"/>
          </a:ln>
        </p:spPr>
        <p:txBody>
          <a:bodyPr/>
          <a:lstStyle/>
          <a:p>
            <a:endParaRPr lang="it-IT"/>
          </a:p>
        </p:txBody>
      </p:sp>
      <p:sp>
        <p:nvSpPr>
          <p:cNvPr id="20491" name="Text Box 14"/>
          <p:cNvSpPr txBox="1">
            <a:spLocks noChangeArrowheads="1"/>
          </p:cNvSpPr>
          <p:nvPr/>
        </p:nvSpPr>
        <p:spPr bwMode="auto">
          <a:xfrm>
            <a:off x="6296025" y="5610225"/>
            <a:ext cx="2257425" cy="366713"/>
          </a:xfrm>
          <a:prstGeom prst="rect">
            <a:avLst/>
          </a:prstGeom>
          <a:noFill/>
          <a:ln w="9525">
            <a:noFill/>
            <a:miter lim="800000"/>
            <a:headEnd/>
            <a:tailEnd/>
          </a:ln>
        </p:spPr>
        <p:txBody>
          <a:bodyPr>
            <a:spAutoFit/>
          </a:bodyPr>
          <a:lstStyle/>
          <a:p>
            <a:pPr>
              <a:spcBef>
                <a:spcPct val="50000"/>
              </a:spcBef>
            </a:pPr>
            <a:r>
              <a:rPr lang="en-US">
                <a:solidFill>
                  <a:srgbClr val="FF0000"/>
                </a:solidFill>
              </a:rPr>
              <a:t>(CPT physics)</a:t>
            </a:r>
          </a:p>
        </p:txBody>
      </p:sp>
      <p:sp>
        <p:nvSpPr>
          <p:cNvPr id="20492" name="Text Box 16"/>
          <p:cNvSpPr txBox="1">
            <a:spLocks noChangeArrowheads="1"/>
          </p:cNvSpPr>
          <p:nvPr/>
        </p:nvSpPr>
        <p:spPr bwMode="auto">
          <a:xfrm>
            <a:off x="5676900" y="1047750"/>
            <a:ext cx="3171825" cy="1192213"/>
          </a:xfrm>
          <a:prstGeom prst="rect">
            <a:avLst/>
          </a:prstGeom>
          <a:solidFill>
            <a:srgbClr val="CCFF99"/>
          </a:solidFill>
          <a:ln w="9525">
            <a:noFill/>
            <a:miter lim="800000"/>
            <a:headEnd/>
            <a:tailEnd/>
          </a:ln>
        </p:spPr>
        <p:txBody>
          <a:bodyPr>
            <a:spAutoFit/>
          </a:bodyPr>
          <a:lstStyle/>
          <a:p>
            <a:pPr>
              <a:spcBef>
                <a:spcPct val="50000"/>
              </a:spcBef>
              <a:buFontTx/>
              <a:buChar char="•"/>
            </a:pPr>
            <a:r>
              <a:rPr lang="en-US"/>
              <a:t> Source and moderator</a:t>
            </a:r>
          </a:p>
          <a:p>
            <a:pPr>
              <a:spcBef>
                <a:spcPct val="50000"/>
              </a:spcBef>
              <a:buFontTx/>
              <a:buChar char="•"/>
            </a:pPr>
            <a:r>
              <a:rPr lang="en-US"/>
              <a:t> Trap </a:t>
            </a:r>
          </a:p>
          <a:p>
            <a:pPr>
              <a:spcBef>
                <a:spcPct val="50000"/>
              </a:spcBef>
              <a:buFontTx/>
              <a:buChar char="•"/>
            </a:pPr>
            <a:r>
              <a:rPr lang="en-US"/>
              <a:t> Accumulator (Surko-type)</a:t>
            </a:r>
          </a:p>
        </p:txBody>
      </p:sp>
      <p:sp>
        <p:nvSpPr>
          <p:cNvPr id="20493" name="Text Box 17"/>
          <p:cNvSpPr txBox="1">
            <a:spLocks noChangeArrowheads="1"/>
          </p:cNvSpPr>
          <p:nvPr/>
        </p:nvSpPr>
        <p:spPr bwMode="auto">
          <a:xfrm>
            <a:off x="1381125" y="1524000"/>
            <a:ext cx="4962525" cy="366713"/>
          </a:xfrm>
          <a:prstGeom prst="rect">
            <a:avLst/>
          </a:prstGeom>
          <a:noFill/>
          <a:ln w="9525">
            <a:noFill/>
            <a:miter lim="800000"/>
            <a:headEnd/>
            <a:tailEnd/>
          </a:ln>
        </p:spPr>
        <p:txBody>
          <a:bodyPr>
            <a:spAutoFit/>
          </a:bodyPr>
          <a:lstStyle/>
          <a:p>
            <a:pPr>
              <a:spcBef>
                <a:spcPct val="50000"/>
              </a:spcBef>
            </a:pPr>
            <a:r>
              <a:rPr lang="en-US"/>
              <a:t>Bunch of 20 ns and 1 mm beam spot</a:t>
            </a:r>
          </a:p>
        </p:txBody>
      </p:sp>
      <p:grpSp>
        <p:nvGrpSpPr>
          <p:cNvPr id="20494" name="Group 19"/>
          <p:cNvGrpSpPr>
            <a:grpSpLocks/>
          </p:cNvGrpSpPr>
          <p:nvPr/>
        </p:nvGrpSpPr>
        <p:grpSpPr bwMode="auto">
          <a:xfrm>
            <a:off x="1362075" y="971550"/>
            <a:ext cx="4200525" cy="1404938"/>
            <a:chOff x="198" y="624"/>
            <a:chExt cx="2646" cy="885"/>
          </a:xfrm>
        </p:grpSpPr>
        <p:sp>
          <p:nvSpPr>
            <p:cNvPr id="20514" name="Text Box 15"/>
            <p:cNvSpPr txBox="1">
              <a:spLocks noChangeArrowheads="1"/>
            </p:cNvSpPr>
            <p:nvPr/>
          </p:nvSpPr>
          <p:spPr bwMode="auto">
            <a:xfrm>
              <a:off x="198" y="624"/>
              <a:ext cx="2646" cy="231"/>
            </a:xfrm>
            <a:prstGeom prst="rect">
              <a:avLst/>
            </a:prstGeom>
            <a:noFill/>
            <a:ln w="9525">
              <a:noFill/>
              <a:miter lim="800000"/>
              <a:headEnd/>
              <a:tailEnd/>
            </a:ln>
          </p:spPr>
          <p:txBody>
            <a:bodyPr>
              <a:spAutoFit/>
            </a:bodyPr>
            <a:lstStyle/>
            <a:p>
              <a:pPr>
                <a:spcBef>
                  <a:spcPct val="50000"/>
                </a:spcBef>
              </a:pPr>
              <a:r>
                <a:rPr lang="en-US"/>
                <a:t>Use of 10</a:t>
              </a:r>
              <a:r>
                <a:rPr lang="en-US" baseline="30000"/>
                <a:t>8</a:t>
              </a:r>
              <a:r>
                <a:rPr lang="en-US"/>
                <a:t> positrons in a bunch </a:t>
              </a:r>
            </a:p>
          </p:txBody>
        </p:sp>
        <p:sp>
          <p:nvSpPr>
            <p:cNvPr id="20515" name="Text Box 18"/>
            <p:cNvSpPr txBox="1">
              <a:spLocks noChangeArrowheads="1"/>
            </p:cNvSpPr>
            <p:nvPr/>
          </p:nvSpPr>
          <p:spPr bwMode="auto">
            <a:xfrm>
              <a:off x="234" y="1278"/>
              <a:ext cx="2562" cy="231"/>
            </a:xfrm>
            <a:prstGeom prst="rect">
              <a:avLst/>
            </a:prstGeom>
            <a:noFill/>
            <a:ln w="9525">
              <a:noFill/>
              <a:miter lim="800000"/>
              <a:headEnd/>
              <a:tailEnd/>
            </a:ln>
          </p:spPr>
          <p:txBody>
            <a:bodyPr>
              <a:spAutoFit/>
            </a:bodyPr>
            <a:lstStyle/>
            <a:p>
              <a:pPr>
                <a:spcBef>
                  <a:spcPct val="50000"/>
                </a:spcBef>
              </a:pPr>
              <a:r>
                <a:rPr lang="en-US"/>
                <a:t>500 sec accumulation time</a:t>
              </a:r>
            </a:p>
          </p:txBody>
        </p:sp>
      </p:grpSp>
      <p:sp>
        <p:nvSpPr>
          <p:cNvPr id="20495" name="Line 21"/>
          <p:cNvSpPr>
            <a:spLocks noChangeShapeType="1"/>
          </p:cNvSpPr>
          <p:nvPr/>
        </p:nvSpPr>
        <p:spPr bwMode="auto">
          <a:xfrm>
            <a:off x="558800" y="1660525"/>
            <a:ext cx="0" cy="1514475"/>
          </a:xfrm>
          <a:prstGeom prst="line">
            <a:avLst/>
          </a:prstGeom>
          <a:noFill/>
          <a:ln w="57150">
            <a:solidFill>
              <a:srgbClr val="FFCC00"/>
            </a:solidFill>
            <a:round/>
            <a:headEnd/>
            <a:tailEnd/>
          </a:ln>
        </p:spPr>
        <p:txBody>
          <a:bodyPr/>
          <a:lstStyle/>
          <a:p>
            <a:endParaRPr lang="it-IT"/>
          </a:p>
        </p:txBody>
      </p:sp>
      <p:sp>
        <p:nvSpPr>
          <p:cNvPr id="20496" name="Line 22"/>
          <p:cNvSpPr>
            <a:spLocks noChangeShapeType="1"/>
          </p:cNvSpPr>
          <p:nvPr/>
        </p:nvSpPr>
        <p:spPr bwMode="auto">
          <a:xfrm>
            <a:off x="539750" y="1654175"/>
            <a:ext cx="558800" cy="0"/>
          </a:xfrm>
          <a:prstGeom prst="line">
            <a:avLst/>
          </a:prstGeom>
          <a:noFill/>
          <a:ln w="57150">
            <a:solidFill>
              <a:srgbClr val="FFCC00"/>
            </a:solidFill>
            <a:round/>
            <a:headEnd/>
            <a:tailEnd type="triangle" w="med" len="med"/>
          </a:ln>
        </p:spPr>
        <p:txBody>
          <a:bodyPr/>
          <a:lstStyle/>
          <a:p>
            <a:endParaRPr lang="it-IT"/>
          </a:p>
        </p:txBody>
      </p:sp>
      <p:sp>
        <p:nvSpPr>
          <p:cNvPr id="20497" name="Line 23"/>
          <p:cNvSpPr>
            <a:spLocks noChangeShapeType="1"/>
          </p:cNvSpPr>
          <p:nvPr/>
        </p:nvSpPr>
        <p:spPr bwMode="auto">
          <a:xfrm flipV="1">
            <a:off x="571500" y="3149600"/>
            <a:ext cx="508000" cy="6350"/>
          </a:xfrm>
          <a:prstGeom prst="line">
            <a:avLst/>
          </a:prstGeom>
          <a:noFill/>
          <a:ln w="57150">
            <a:solidFill>
              <a:srgbClr val="FFCC00"/>
            </a:solidFill>
            <a:round/>
            <a:headEnd/>
            <a:tailEnd type="triangle" w="med" len="med"/>
          </a:ln>
        </p:spPr>
        <p:txBody>
          <a:bodyPr/>
          <a:lstStyle/>
          <a:p>
            <a:endParaRPr lang="it-IT"/>
          </a:p>
        </p:txBody>
      </p:sp>
      <p:grpSp>
        <p:nvGrpSpPr>
          <p:cNvPr id="20498" name="Group 29"/>
          <p:cNvGrpSpPr>
            <a:grpSpLocks/>
          </p:cNvGrpSpPr>
          <p:nvPr/>
        </p:nvGrpSpPr>
        <p:grpSpPr bwMode="auto">
          <a:xfrm>
            <a:off x="1162050" y="1117600"/>
            <a:ext cx="234950" cy="1119188"/>
            <a:chOff x="732" y="704"/>
            <a:chExt cx="148" cy="705"/>
          </a:xfrm>
        </p:grpSpPr>
        <p:sp>
          <p:nvSpPr>
            <p:cNvPr id="20511" name="Line 25"/>
            <p:cNvSpPr>
              <a:spLocks noChangeShapeType="1"/>
            </p:cNvSpPr>
            <p:nvPr/>
          </p:nvSpPr>
          <p:spPr bwMode="auto">
            <a:xfrm>
              <a:off x="748" y="712"/>
              <a:ext cx="0" cy="680"/>
            </a:xfrm>
            <a:prstGeom prst="line">
              <a:avLst/>
            </a:prstGeom>
            <a:noFill/>
            <a:ln w="57150">
              <a:solidFill>
                <a:srgbClr val="FFCC00"/>
              </a:solidFill>
              <a:round/>
              <a:headEnd/>
              <a:tailEnd/>
            </a:ln>
          </p:spPr>
          <p:txBody>
            <a:bodyPr/>
            <a:lstStyle/>
            <a:p>
              <a:endParaRPr lang="it-IT"/>
            </a:p>
          </p:txBody>
        </p:sp>
        <p:sp>
          <p:nvSpPr>
            <p:cNvPr id="20512" name="Line 27"/>
            <p:cNvSpPr>
              <a:spLocks noChangeShapeType="1"/>
            </p:cNvSpPr>
            <p:nvPr/>
          </p:nvSpPr>
          <p:spPr bwMode="auto">
            <a:xfrm flipV="1">
              <a:off x="732" y="1408"/>
              <a:ext cx="146" cy="1"/>
            </a:xfrm>
            <a:prstGeom prst="line">
              <a:avLst/>
            </a:prstGeom>
            <a:noFill/>
            <a:ln w="57150">
              <a:solidFill>
                <a:srgbClr val="FFCC00"/>
              </a:solidFill>
              <a:round/>
              <a:headEnd/>
              <a:tailEnd/>
            </a:ln>
          </p:spPr>
          <p:txBody>
            <a:bodyPr/>
            <a:lstStyle/>
            <a:p>
              <a:endParaRPr lang="it-IT"/>
            </a:p>
          </p:txBody>
        </p:sp>
        <p:sp>
          <p:nvSpPr>
            <p:cNvPr id="20513" name="Line 28"/>
            <p:cNvSpPr>
              <a:spLocks noChangeShapeType="1"/>
            </p:cNvSpPr>
            <p:nvPr/>
          </p:nvSpPr>
          <p:spPr bwMode="auto">
            <a:xfrm>
              <a:off x="732" y="704"/>
              <a:ext cx="148" cy="0"/>
            </a:xfrm>
            <a:prstGeom prst="line">
              <a:avLst/>
            </a:prstGeom>
            <a:noFill/>
            <a:ln w="57150">
              <a:solidFill>
                <a:srgbClr val="FFCC00"/>
              </a:solidFill>
              <a:round/>
              <a:headEnd/>
              <a:tailEnd/>
            </a:ln>
          </p:spPr>
          <p:txBody>
            <a:bodyPr/>
            <a:lstStyle/>
            <a:p>
              <a:endParaRPr lang="it-IT"/>
            </a:p>
          </p:txBody>
        </p:sp>
      </p:grpSp>
      <p:grpSp>
        <p:nvGrpSpPr>
          <p:cNvPr id="20499" name="Group 30"/>
          <p:cNvGrpSpPr>
            <a:grpSpLocks/>
          </p:cNvGrpSpPr>
          <p:nvPr/>
        </p:nvGrpSpPr>
        <p:grpSpPr bwMode="auto">
          <a:xfrm>
            <a:off x="1149350" y="2660650"/>
            <a:ext cx="234950" cy="1119188"/>
            <a:chOff x="732" y="704"/>
            <a:chExt cx="148" cy="705"/>
          </a:xfrm>
        </p:grpSpPr>
        <p:sp>
          <p:nvSpPr>
            <p:cNvPr id="20508" name="Line 31"/>
            <p:cNvSpPr>
              <a:spLocks noChangeShapeType="1"/>
            </p:cNvSpPr>
            <p:nvPr/>
          </p:nvSpPr>
          <p:spPr bwMode="auto">
            <a:xfrm>
              <a:off x="748" y="712"/>
              <a:ext cx="0" cy="680"/>
            </a:xfrm>
            <a:prstGeom prst="line">
              <a:avLst/>
            </a:prstGeom>
            <a:noFill/>
            <a:ln w="57150">
              <a:solidFill>
                <a:srgbClr val="FFCC00"/>
              </a:solidFill>
              <a:round/>
              <a:headEnd/>
              <a:tailEnd/>
            </a:ln>
          </p:spPr>
          <p:txBody>
            <a:bodyPr/>
            <a:lstStyle/>
            <a:p>
              <a:endParaRPr lang="it-IT"/>
            </a:p>
          </p:txBody>
        </p:sp>
        <p:sp>
          <p:nvSpPr>
            <p:cNvPr id="20509" name="Line 32"/>
            <p:cNvSpPr>
              <a:spLocks noChangeShapeType="1"/>
            </p:cNvSpPr>
            <p:nvPr/>
          </p:nvSpPr>
          <p:spPr bwMode="auto">
            <a:xfrm flipV="1">
              <a:off x="732" y="1408"/>
              <a:ext cx="146" cy="1"/>
            </a:xfrm>
            <a:prstGeom prst="line">
              <a:avLst/>
            </a:prstGeom>
            <a:noFill/>
            <a:ln w="57150">
              <a:solidFill>
                <a:srgbClr val="FFCC00"/>
              </a:solidFill>
              <a:round/>
              <a:headEnd/>
              <a:tailEnd/>
            </a:ln>
          </p:spPr>
          <p:txBody>
            <a:bodyPr/>
            <a:lstStyle/>
            <a:p>
              <a:endParaRPr lang="it-IT"/>
            </a:p>
          </p:txBody>
        </p:sp>
        <p:sp>
          <p:nvSpPr>
            <p:cNvPr id="20510" name="Line 33"/>
            <p:cNvSpPr>
              <a:spLocks noChangeShapeType="1"/>
            </p:cNvSpPr>
            <p:nvPr/>
          </p:nvSpPr>
          <p:spPr bwMode="auto">
            <a:xfrm>
              <a:off x="732" y="704"/>
              <a:ext cx="148" cy="0"/>
            </a:xfrm>
            <a:prstGeom prst="line">
              <a:avLst/>
            </a:prstGeom>
            <a:noFill/>
            <a:ln w="57150">
              <a:solidFill>
                <a:srgbClr val="FFCC00"/>
              </a:solidFill>
              <a:round/>
              <a:headEnd/>
              <a:tailEnd/>
            </a:ln>
          </p:spPr>
          <p:txBody>
            <a:bodyPr/>
            <a:lstStyle/>
            <a:p>
              <a:endParaRPr lang="it-IT"/>
            </a:p>
          </p:txBody>
        </p:sp>
      </p:grpSp>
      <p:sp>
        <p:nvSpPr>
          <p:cNvPr id="20500" name="Text Box 34"/>
          <p:cNvSpPr txBox="1">
            <a:spLocks noChangeArrowheads="1"/>
          </p:cNvSpPr>
          <p:nvPr/>
        </p:nvSpPr>
        <p:spPr bwMode="auto">
          <a:xfrm>
            <a:off x="1362075" y="2466975"/>
            <a:ext cx="4572000" cy="366713"/>
          </a:xfrm>
          <a:prstGeom prst="rect">
            <a:avLst/>
          </a:prstGeom>
          <a:noFill/>
          <a:ln w="9525">
            <a:noFill/>
            <a:miter lim="800000"/>
            <a:headEnd/>
            <a:tailEnd/>
          </a:ln>
        </p:spPr>
        <p:txBody>
          <a:bodyPr>
            <a:spAutoFit/>
          </a:bodyPr>
          <a:lstStyle/>
          <a:p>
            <a:pPr>
              <a:spcBef>
                <a:spcPct val="50000"/>
              </a:spcBef>
            </a:pPr>
            <a:r>
              <a:rPr lang="en-US"/>
              <a:t>Catch p from AD, degrade the energy</a:t>
            </a:r>
          </a:p>
        </p:txBody>
      </p:sp>
      <p:sp>
        <p:nvSpPr>
          <p:cNvPr id="20501" name="Line 35"/>
          <p:cNvSpPr>
            <a:spLocks noChangeShapeType="1"/>
          </p:cNvSpPr>
          <p:nvPr/>
        </p:nvSpPr>
        <p:spPr bwMode="auto">
          <a:xfrm flipV="1">
            <a:off x="2127250" y="2559050"/>
            <a:ext cx="90488" cy="0"/>
          </a:xfrm>
          <a:prstGeom prst="line">
            <a:avLst/>
          </a:prstGeom>
          <a:noFill/>
          <a:ln w="12700">
            <a:solidFill>
              <a:schemeClr val="tx1"/>
            </a:solidFill>
            <a:round/>
            <a:headEnd/>
            <a:tailEnd/>
          </a:ln>
        </p:spPr>
        <p:txBody>
          <a:bodyPr/>
          <a:lstStyle/>
          <a:p>
            <a:endParaRPr lang="it-IT"/>
          </a:p>
        </p:txBody>
      </p:sp>
      <p:sp>
        <p:nvSpPr>
          <p:cNvPr id="20502" name="Text Box 36"/>
          <p:cNvSpPr txBox="1">
            <a:spLocks noChangeArrowheads="1"/>
          </p:cNvSpPr>
          <p:nvPr/>
        </p:nvSpPr>
        <p:spPr bwMode="auto">
          <a:xfrm>
            <a:off x="1409700" y="3048000"/>
            <a:ext cx="4095750" cy="366713"/>
          </a:xfrm>
          <a:prstGeom prst="rect">
            <a:avLst/>
          </a:prstGeom>
          <a:noFill/>
          <a:ln w="9525">
            <a:noFill/>
            <a:miter lim="800000"/>
            <a:headEnd/>
            <a:tailEnd/>
          </a:ln>
        </p:spPr>
        <p:txBody>
          <a:bodyPr>
            <a:spAutoFit/>
          </a:bodyPr>
          <a:lstStyle/>
          <a:p>
            <a:pPr>
              <a:spcBef>
                <a:spcPct val="50000"/>
              </a:spcBef>
            </a:pPr>
            <a:r>
              <a:rPr lang="en-US"/>
              <a:t>Cool down the p with e</a:t>
            </a:r>
            <a:r>
              <a:rPr lang="en-US" baseline="30000"/>
              <a:t>-</a:t>
            </a:r>
            <a:endParaRPr lang="en-US"/>
          </a:p>
        </p:txBody>
      </p:sp>
      <p:sp>
        <p:nvSpPr>
          <p:cNvPr id="20503" name="Line 37"/>
          <p:cNvSpPr>
            <a:spLocks noChangeShapeType="1"/>
          </p:cNvSpPr>
          <p:nvPr/>
        </p:nvSpPr>
        <p:spPr bwMode="auto">
          <a:xfrm flipV="1">
            <a:off x="3033713" y="3141663"/>
            <a:ext cx="90487" cy="0"/>
          </a:xfrm>
          <a:prstGeom prst="line">
            <a:avLst/>
          </a:prstGeom>
          <a:noFill/>
          <a:ln w="12700">
            <a:solidFill>
              <a:schemeClr val="tx1"/>
            </a:solidFill>
            <a:round/>
            <a:headEnd/>
            <a:tailEnd/>
          </a:ln>
        </p:spPr>
        <p:txBody>
          <a:bodyPr/>
          <a:lstStyle/>
          <a:p>
            <a:endParaRPr lang="it-IT"/>
          </a:p>
        </p:txBody>
      </p:sp>
      <p:sp>
        <p:nvSpPr>
          <p:cNvPr id="20504" name="Text Box 38"/>
          <p:cNvSpPr txBox="1">
            <a:spLocks noChangeArrowheads="1"/>
          </p:cNvSpPr>
          <p:nvPr/>
        </p:nvSpPr>
        <p:spPr bwMode="auto">
          <a:xfrm>
            <a:off x="1428750" y="3552825"/>
            <a:ext cx="6010275" cy="366713"/>
          </a:xfrm>
          <a:prstGeom prst="rect">
            <a:avLst/>
          </a:prstGeom>
          <a:noFill/>
          <a:ln w="9525">
            <a:noFill/>
            <a:miter lim="800000"/>
            <a:headEnd/>
            <a:tailEnd/>
          </a:ln>
        </p:spPr>
        <p:txBody>
          <a:bodyPr>
            <a:spAutoFit/>
          </a:bodyPr>
          <a:lstStyle/>
          <a:p>
            <a:pPr>
              <a:spcBef>
                <a:spcPct val="50000"/>
              </a:spcBef>
            </a:pPr>
            <a:r>
              <a:rPr lang="en-US"/>
              <a:t>500 sec accumulation time (a few AD shots, 10</a:t>
            </a:r>
            <a:r>
              <a:rPr lang="en-US" baseline="30000"/>
              <a:t>5</a:t>
            </a:r>
            <a:r>
              <a:rPr lang="en-US"/>
              <a:t> p)</a:t>
            </a:r>
          </a:p>
        </p:txBody>
      </p:sp>
      <p:sp>
        <p:nvSpPr>
          <p:cNvPr id="20505" name="Line 39"/>
          <p:cNvSpPr>
            <a:spLocks noChangeShapeType="1"/>
          </p:cNvSpPr>
          <p:nvPr/>
        </p:nvSpPr>
        <p:spPr bwMode="auto">
          <a:xfrm>
            <a:off x="6438900" y="3644900"/>
            <a:ext cx="95250" cy="0"/>
          </a:xfrm>
          <a:prstGeom prst="line">
            <a:avLst/>
          </a:prstGeom>
          <a:noFill/>
          <a:ln w="12700">
            <a:solidFill>
              <a:schemeClr val="tx1"/>
            </a:solidFill>
            <a:round/>
            <a:headEnd/>
            <a:tailEnd/>
          </a:ln>
        </p:spPr>
        <p:txBody>
          <a:bodyPr/>
          <a:lstStyle/>
          <a:p>
            <a:endParaRPr lang="it-IT"/>
          </a:p>
        </p:txBody>
      </p:sp>
      <p:sp>
        <p:nvSpPr>
          <p:cNvPr id="20506" name="Text Box 40"/>
          <p:cNvSpPr txBox="1">
            <a:spLocks noChangeArrowheads="1"/>
          </p:cNvSpPr>
          <p:nvPr/>
        </p:nvSpPr>
        <p:spPr bwMode="auto">
          <a:xfrm>
            <a:off x="5676900" y="2660650"/>
            <a:ext cx="3143250" cy="650875"/>
          </a:xfrm>
          <a:prstGeom prst="rect">
            <a:avLst/>
          </a:prstGeom>
          <a:solidFill>
            <a:srgbClr val="3366FF"/>
          </a:solidFill>
          <a:ln w="9525">
            <a:solidFill>
              <a:schemeClr val="tx1"/>
            </a:solidFill>
            <a:miter lim="800000"/>
            <a:headEnd/>
            <a:tailEnd/>
          </a:ln>
        </p:spPr>
        <p:txBody>
          <a:bodyPr>
            <a:spAutoFit/>
          </a:bodyPr>
          <a:lstStyle/>
          <a:p>
            <a:pPr>
              <a:spcBef>
                <a:spcPct val="50000"/>
              </a:spcBef>
            </a:pPr>
            <a:r>
              <a:rPr lang="en-US">
                <a:solidFill>
                  <a:schemeClr val="bg1"/>
                </a:solidFill>
              </a:rPr>
              <a:t>An antihydrogen production shot every 500 sec</a:t>
            </a:r>
          </a:p>
        </p:txBody>
      </p:sp>
      <p:sp>
        <p:nvSpPr>
          <p:cNvPr id="20507" name="Segnaposto data 34"/>
          <p:cNvSpPr>
            <a:spLocks noGrp="1"/>
          </p:cNvSpPr>
          <p:nvPr>
            <p:ph type="dt" sz="quarter" idx="10"/>
          </p:nvPr>
        </p:nvSpPr>
        <p:spPr>
          <a:noFill/>
        </p:spPr>
        <p:txBody>
          <a:bodyPr/>
          <a:lstStyle/>
          <a:p>
            <a:fld id="{4711FA88-3443-4A99-821B-6328A25712EC}" type="datetime1">
              <a:rPr lang="en-US" smtClean="0"/>
              <a:t>10/3/2012</a:t>
            </a:fld>
            <a:endParaRPr lang="it-IT"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egnaposto data 3"/>
          <p:cNvSpPr>
            <a:spLocks noGrp="1"/>
          </p:cNvSpPr>
          <p:nvPr>
            <p:ph type="dt" sz="quarter" idx="10"/>
          </p:nvPr>
        </p:nvSpPr>
        <p:spPr>
          <a:noFill/>
        </p:spPr>
        <p:txBody>
          <a:bodyPr/>
          <a:lstStyle/>
          <a:p>
            <a:fld id="{24FECAD3-9441-4A30-8CA6-C75CDDC2B629}" type="datetime1">
              <a:rPr lang="en-US" smtClean="0"/>
              <a:t>10/3/2012</a:t>
            </a:fld>
            <a:endParaRPr lang="it-IT" smtClean="0"/>
          </a:p>
        </p:txBody>
      </p:sp>
      <p:sp>
        <p:nvSpPr>
          <p:cNvPr id="6148"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6149" name="Rectangle 2"/>
          <p:cNvSpPr>
            <a:spLocks noGrp="1" noChangeArrowheads="1"/>
          </p:cNvSpPr>
          <p:nvPr>
            <p:ph type="title"/>
          </p:nvPr>
        </p:nvSpPr>
        <p:spPr>
          <a:xfrm>
            <a:off x="1343025" y="284163"/>
            <a:ext cx="6400800" cy="523875"/>
          </a:xfrm>
          <a:solidFill>
            <a:srgbClr val="FFCC00"/>
          </a:solidFill>
        </p:spPr>
        <p:txBody>
          <a:bodyPr/>
          <a:lstStyle/>
          <a:p>
            <a:pPr eaLnBrk="1" hangingPunct="1"/>
            <a:r>
              <a:rPr lang="en-US" sz="2400" smtClean="0"/>
              <a:t>Positrons and Positronium (Ps) production</a:t>
            </a:r>
          </a:p>
        </p:txBody>
      </p:sp>
      <p:pic>
        <p:nvPicPr>
          <p:cNvPr id="6150" name="Picture 4"/>
          <p:cNvPicPr>
            <a:picLocks noChangeAspect="1" noChangeArrowheads="1"/>
          </p:cNvPicPr>
          <p:nvPr/>
        </p:nvPicPr>
        <p:blipFill>
          <a:blip r:embed="rId4" cstate="print"/>
          <a:srcRect/>
          <a:stretch>
            <a:fillRect/>
          </a:stretch>
        </p:blipFill>
        <p:spPr bwMode="auto">
          <a:xfrm>
            <a:off x="120650" y="973138"/>
            <a:ext cx="4119563" cy="3098800"/>
          </a:xfrm>
          <a:prstGeom prst="rect">
            <a:avLst/>
          </a:prstGeom>
          <a:noFill/>
          <a:ln w="9525" algn="ctr">
            <a:noFill/>
            <a:miter lim="800000"/>
            <a:headEnd/>
            <a:tailEnd/>
          </a:ln>
        </p:spPr>
      </p:pic>
      <p:sp>
        <p:nvSpPr>
          <p:cNvPr id="6151" name="Text Box 6"/>
          <p:cNvSpPr txBox="1">
            <a:spLocks noChangeArrowheads="1"/>
          </p:cNvSpPr>
          <p:nvPr/>
        </p:nvSpPr>
        <p:spPr bwMode="auto">
          <a:xfrm>
            <a:off x="4276725" y="1133475"/>
            <a:ext cx="4629150" cy="1054100"/>
          </a:xfrm>
          <a:prstGeom prst="rect">
            <a:avLst/>
          </a:prstGeom>
          <a:noFill/>
          <a:ln w="9525">
            <a:noFill/>
            <a:miter lim="800000"/>
            <a:headEnd/>
            <a:tailEnd/>
          </a:ln>
        </p:spPr>
        <p:txBody>
          <a:bodyPr>
            <a:spAutoFit/>
          </a:bodyPr>
          <a:lstStyle/>
          <a:p>
            <a:pPr>
              <a:spcBef>
                <a:spcPct val="50000"/>
              </a:spcBef>
            </a:pPr>
            <a:r>
              <a:rPr lang="en-US"/>
              <a:t>Technique: have a bunch of 10</a:t>
            </a:r>
            <a:r>
              <a:rPr lang="en-US" baseline="30000"/>
              <a:t>8</a:t>
            </a:r>
            <a:r>
              <a:rPr lang="en-US"/>
              <a:t> e</a:t>
            </a:r>
            <a:r>
              <a:rPr lang="en-US" baseline="30000"/>
              <a:t>+</a:t>
            </a:r>
            <a:r>
              <a:rPr lang="en-US"/>
              <a:t> in 20 ns</a:t>
            </a:r>
          </a:p>
          <a:p>
            <a:pPr>
              <a:spcBef>
                <a:spcPct val="50000"/>
              </a:spcBef>
            </a:pPr>
            <a:r>
              <a:rPr lang="en-US"/>
              <a:t>Have them impinge at </a:t>
            </a:r>
            <a:r>
              <a:rPr lang="en-US">
                <a:cs typeface="Arial" charset="0"/>
              </a:rPr>
              <a:t>~keV energy on a (likely porous Silica) target</a:t>
            </a:r>
          </a:p>
        </p:txBody>
      </p:sp>
      <p:grpSp>
        <p:nvGrpSpPr>
          <p:cNvPr id="6152" name="Group 7"/>
          <p:cNvGrpSpPr>
            <a:grpSpLocks/>
          </p:cNvGrpSpPr>
          <p:nvPr/>
        </p:nvGrpSpPr>
        <p:grpSpPr bwMode="auto">
          <a:xfrm>
            <a:off x="4962525" y="2232025"/>
            <a:ext cx="3557588" cy="3922713"/>
            <a:chOff x="108" y="2122"/>
            <a:chExt cx="2265" cy="2063"/>
          </a:xfrm>
        </p:grpSpPr>
        <p:pic>
          <p:nvPicPr>
            <p:cNvPr id="6155" name="Picture 8"/>
            <p:cNvPicPr>
              <a:picLocks noChangeAspect="1" noChangeArrowheads="1"/>
            </p:cNvPicPr>
            <p:nvPr/>
          </p:nvPicPr>
          <p:blipFill>
            <a:blip r:embed="rId5" cstate="print"/>
            <a:srcRect/>
            <a:stretch>
              <a:fillRect/>
            </a:stretch>
          </p:blipFill>
          <p:spPr bwMode="auto">
            <a:xfrm>
              <a:off x="1033" y="2577"/>
              <a:ext cx="664" cy="707"/>
            </a:xfrm>
            <a:prstGeom prst="rect">
              <a:avLst/>
            </a:prstGeom>
            <a:noFill/>
            <a:ln w="9525">
              <a:noFill/>
              <a:miter lim="800000"/>
              <a:headEnd/>
              <a:tailEnd/>
            </a:ln>
          </p:spPr>
        </p:pic>
        <p:pic>
          <p:nvPicPr>
            <p:cNvPr id="6156" name="Picture 9"/>
            <p:cNvPicPr>
              <a:picLocks noChangeAspect="1" noChangeArrowheads="1"/>
            </p:cNvPicPr>
            <p:nvPr/>
          </p:nvPicPr>
          <p:blipFill>
            <a:blip r:embed="rId5" cstate="print"/>
            <a:srcRect/>
            <a:stretch>
              <a:fillRect/>
            </a:stretch>
          </p:blipFill>
          <p:spPr bwMode="auto">
            <a:xfrm>
              <a:off x="1697" y="2577"/>
              <a:ext cx="666" cy="707"/>
            </a:xfrm>
            <a:prstGeom prst="rect">
              <a:avLst/>
            </a:prstGeom>
            <a:noFill/>
            <a:ln w="9525">
              <a:noFill/>
              <a:miter lim="800000"/>
              <a:headEnd/>
              <a:tailEnd/>
            </a:ln>
          </p:spPr>
        </p:pic>
        <p:pic>
          <p:nvPicPr>
            <p:cNvPr id="6157" name="Picture 10"/>
            <p:cNvPicPr>
              <a:picLocks noChangeAspect="1" noChangeArrowheads="1"/>
            </p:cNvPicPr>
            <p:nvPr/>
          </p:nvPicPr>
          <p:blipFill>
            <a:blip r:embed="rId5" cstate="print"/>
            <a:srcRect b="35938"/>
            <a:stretch>
              <a:fillRect/>
            </a:stretch>
          </p:blipFill>
          <p:spPr bwMode="auto">
            <a:xfrm>
              <a:off x="1033" y="3284"/>
              <a:ext cx="664" cy="454"/>
            </a:xfrm>
            <a:prstGeom prst="rect">
              <a:avLst/>
            </a:prstGeom>
            <a:noFill/>
            <a:ln w="9525">
              <a:noFill/>
              <a:miter lim="800000"/>
              <a:headEnd/>
              <a:tailEnd/>
            </a:ln>
          </p:spPr>
        </p:pic>
        <p:pic>
          <p:nvPicPr>
            <p:cNvPr id="6158" name="Picture 11"/>
            <p:cNvPicPr>
              <a:picLocks noChangeAspect="1" noChangeArrowheads="1"/>
            </p:cNvPicPr>
            <p:nvPr/>
          </p:nvPicPr>
          <p:blipFill>
            <a:blip r:embed="rId5" cstate="print"/>
            <a:srcRect b="35938"/>
            <a:stretch>
              <a:fillRect/>
            </a:stretch>
          </p:blipFill>
          <p:spPr bwMode="auto">
            <a:xfrm>
              <a:off x="1038" y="3266"/>
              <a:ext cx="1335" cy="730"/>
            </a:xfrm>
            <a:prstGeom prst="rect">
              <a:avLst/>
            </a:prstGeom>
            <a:noFill/>
            <a:ln w="9525">
              <a:noFill/>
              <a:miter lim="800000"/>
              <a:headEnd/>
              <a:tailEnd/>
            </a:ln>
          </p:spPr>
        </p:pic>
        <p:sp>
          <p:nvSpPr>
            <p:cNvPr id="6159" name="Rectangle 12"/>
            <p:cNvSpPr>
              <a:spLocks noChangeArrowheads="1"/>
            </p:cNvSpPr>
            <p:nvPr/>
          </p:nvSpPr>
          <p:spPr bwMode="auto">
            <a:xfrm>
              <a:off x="1033" y="2580"/>
              <a:ext cx="1336" cy="1421"/>
            </a:xfrm>
            <a:prstGeom prst="rect">
              <a:avLst/>
            </a:prstGeom>
            <a:noFill/>
            <a:ln w="9525">
              <a:solidFill>
                <a:srgbClr val="000000"/>
              </a:solidFill>
              <a:miter lim="800000"/>
              <a:headEnd/>
              <a:tailEnd/>
            </a:ln>
          </p:spPr>
          <p:txBody>
            <a:bodyPr/>
            <a:lstStyle/>
            <a:p>
              <a:endParaRPr lang="it-IT"/>
            </a:p>
          </p:txBody>
        </p:sp>
        <p:sp>
          <p:nvSpPr>
            <p:cNvPr id="6160" name="Rectangle 13"/>
            <p:cNvSpPr>
              <a:spLocks noChangeArrowheads="1"/>
            </p:cNvSpPr>
            <p:nvPr/>
          </p:nvSpPr>
          <p:spPr bwMode="auto">
            <a:xfrm>
              <a:off x="460" y="2122"/>
              <a:ext cx="227" cy="193"/>
            </a:xfrm>
            <a:prstGeom prst="rect">
              <a:avLst/>
            </a:prstGeom>
            <a:noFill/>
            <a:ln w="9525">
              <a:noFill/>
              <a:miter lim="800000"/>
              <a:headEnd/>
              <a:tailEnd/>
            </a:ln>
          </p:spPr>
          <p:txBody>
            <a:bodyPr/>
            <a:lstStyle/>
            <a:p>
              <a:endParaRPr lang="it-IT"/>
            </a:p>
          </p:txBody>
        </p:sp>
        <p:grpSp>
          <p:nvGrpSpPr>
            <p:cNvPr id="6161" name="Group 14"/>
            <p:cNvGrpSpPr>
              <a:grpSpLocks/>
            </p:cNvGrpSpPr>
            <p:nvPr/>
          </p:nvGrpSpPr>
          <p:grpSpPr bwMode="auto">
            <a:xfrm>
              <a:off x="108" y="2818"/>
              <a:ext cx="1826" cy="269"/>
              <a:chOff x="108" y="3002"/>
              <a:chExt cx="1826" cy="269"/>
            </a:xfrm>
          </p:grpSpPr>
          <p:grpSp>
            <p:nvGrpSpPr>
              <p:cNvPr id="6238" name="Group 15"/>
              <p:cNvGrpSpPr>
                <a:grpSpLocks/>
              </p:cNvGrpSpPr>
              <p:nvPr/>
            </p:nvGrpSpPr>
            <p:grpSpPr bwMode="auto">
              <a:xfrm>
                <a:off x="1033" y="3087"/>
                <a:ext cx="901" cy="149"/>
                <a:chOff x="2848" y="7401"/>
                <a:chExt cx="1347" cy="732"/>
              </a:xfrm>
            </p:grpSpPr>
            <p:sp>
              <p:nvSpPr>
                <p:cNvPr id="6258" name="Freeform 16"/>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w="9525">
                  <a:noFill/>
                  <a:round/>
                  <a:headEnd/>
                  <a:tailEnd/>
                </a:ln>
              </p:spPr>
              <p:txBody>
                <a:bodyPr/>
                <a:lstStyle/>
                <a:p>
                  <a:endParaRPr lang="it-IT"/>
                </a:p>
              </p:txBody>
            </p:sp>
            <p:sp>
              <p:nvSpPr>
                <p:cNvPr id="6259" name="Freeform 17"/>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p:spPr>
              <p:txBody>
                <a:bodyPr/>
                <a:lstStyle/>
                <a:p>
                  <a:endParaRPr lang="it-IT"/>
                </a:p>
              </p:txBody>
            </p:sp>
          </p:grpSp>
          <p:sp>
            <p:nvSpPr>
              <p:cNvPr id="6239" name="Line 18"/>
              <p:cNvSpPr>
                <a:spLocks noChangeShapeType="1"/>
              </p:cNvSpPr>
              <p:nvPr/>
            </p:nvSpPr>
            <p:spPr bwMode="auto">
              <a:xfrm flipH="1" flipV="1">
                <a:off x="1396" y="3117"/>
                <a:ext cx="88" cy="109"/>
              </a:xfrm>
              <a:prstGeom prst="line">
                <a:avLst/>
              </a:prstGeom>
              <a:noFill/>
              <a:ln w="9525">
                <a:solidFill>
                  <a:srgbClr val="0000FF"/>
                </a:solidFill>
                <a:prstDash val="dash"/>
                <a:round/>
                <a:headEnd/>
                <a:tailEnd/>
              </a:ln>
            </p:spPr>
            <p:txBody>
              <a:bodyPr/>
              <a:lstStyle/>
              <a:p>
                <a:endParaRPr lang="it-IT"/>
              </a:p>
            </p:txBody>
          </p:sp>
          <p:grpSp>
            <p:nvGrpSpPr>
              <p:cNvPr id="6240" name="Group 19"/>
              <p:cNvGrpSpPr>
                <a:grpSpLocks/>
              </p:cNvGrpSpPr>
              <p:nvPr/>
            </p:nvGrpSpPr>
            <p:grpSpPr bwMode="auto">
              <a:xfrm>
                <a:off x="702" y="3118"/>
                <a:ext cx="177" cy="153"/>
                <a:chOff x="2317" y="7521"/>
                <a:chExt cx="339" cy="340"/>
              </a:xfrm>
            </p:grpSpPr>
            <p:sp>
              <p:nvSpPr>
                <p:cNvPr id="6255" name="Oval 20"/>
                <p:cNvSpPr>
                  <a:spLocks noChangeArrowheads="1"/>
                </p:cNvSpPr>
                <p:nvPr/>
              </p:nvSpPr>
              <p:spPr bwMode="auto">
                <a:xfrm>
                  <a:off x="2317" y="7521"/>
                  <a:ext cx="339" cy="340"/>
                </a:xfrm>
                <a:prstGeom prst="ellipse">
                  <a:avLst/>
                </a:prstGeom>
                <a:solidFill>
                  <a:srgbClr val="FFFFFF"/>
                </a:solidFill>
                <a:ln w="9525">
                  <a:solidFill>
                    <a:srgbClr val="FF6600"/>
                  </a:solidFill>
                  <a:round/>
                  <a:headEnd/>
                  <a:tailEnd/>
                </a:ln>
              </p:spPr>
              <p:txBody>
                <a:bodyPr/>
                <a:lstStyle/>
                <a:p>
                  <a:endParaRPr lang="it-IT"/>
                </a:p>
              </p:txBody>
            </p:sp>
            <p:sp>
              <p:nvSpPr>
                <p:cNvPr id="6256" name="Rectangle 21"/>
                <p:cNvSpPr>
                  <a:spLocks noChangeArrowheads="1"/>
                </p:cNvSpPr>
                <p:nvPr/>
              </p:nvSpPr>
              <p:spPr bwMode="auto">
                <a:xfrm>
                  <a:off x="2367" y="7569"/>
                  <a:ext cx="241" cy="211"/>
                </a:xfrm>
                <a:prstGeom prst="rect">
                  <a:avLst/>
                </a:prstGeom>
                <a:solidFill>
                  <a:srgbClr val="FFFFFF"/>
                </a:solidFill>
                <a:ln w="9525">
                  <a:noFill/>
                  <a:miter lim="800000"/>
                  <a:headEnd/>
                  <a:tailEnd/>
                </a:ln>
              </p:spPr>
              <p:txBody>
                <a:bodyPr/>
                <a:lstStyle/>
                <a:p>
                  <a:endParaRPr lang="it-IT"/>
                </a:p>
              </p:txBody>
            </p:sp>
            <p:sp>
              <p:nvSpPr>
                <p:cNvPr id="6257" name="Rectangle 22"/>
                <p:cNvSpPr>
                  <a:spLocks noChangeArrowheads="1"/>
                </p:cNvSpPr>
                <p:nvPr/>
              </p:nvSpPr>
              <p:spPr bwMode="auto">
                <a:xfrm>
                  <a:off x="2378" y="7587"/>
                  <a:ext cx="208" cy="173"/>
                </a:xfrm>
                <a:prstGeom prst="rect">
                  <a:avLst/>
                </a:prstGeom>
                <a:noFill/>
                <a:ln w="9525">
                  <a:noFill/>
                  <a:miter lim="800000"/>
                  <a:headEnd/>
                  <a:tailEnd/>
                </a:ln>
              </p:spPr>
              <p:txBody>
                <a:bodyPr lIns="0" tIns="0" rIns="0" bIns="0"/>
                <a:lstStyle/>
                <a:p>
                  <a:pPr eaLnBrk="0" hangingPunct="0"/>
                  <a:r>
                    <a:rPr lang="it-IT" sz="1000">
                      <a:solidFill>
                        <a:srgbClr val="000000"/>
                      </a:solidFill>
                      <a:latin typeface="Times New Roman" pitchFamily="18" charset="0"/>
                    </a:rPr>
                    <a:t> Ps</a:t>
                  </a:r>
                  <a:endParaRPr lang="it-IT" sz="1000">
                    <a:latin typeface="Times New Roman" pitchFamily="18" charset="0"/>
                  </a:endParaRPr>
                </a:p>
              </p:txBody>
            </p:sp>
          </p:grpSp>
          <p:grpSp>
            <p:nvGrpSpPr>
              <p:cNvPr id="6241" name="Group 23"/>
              <p:cNvGrpSpPr>
                <a:grpSpLocks/>
              </p:cNvGrpSpPr>
              <p:nvPr/>
            </p:nvGrpSpPr>
            <p:grpSpPr bwMode="auto">
              <a:xfrm>
                <a:off x="108" y="3002"/>
                <a:ext cx="1546" cy="71"/>
                <a:chOff x="1393" y="6916"/>
                <a:chExt cx="2383" cy="433"/>
              </a:xfrm>
            </p:grpSpPr>
            <p:sp>
              <p:nvSpPr>
                <p:cNvPr id="6253" name="Line 24"/>
                <p:cNvSpPr>
                  <a:spLocks noChangeShapeType="1"/>
                </p:cNvSpPr>
                <p:nvPr/>
              </p:nvSpPr>
              <p:spPr bwMode="auto">
                <a:xfrm>
                  <a:off x="1393" y="6916"/>
                  <a:ext cx="2325" cy="402"/>
                </a:xfrm>
                <a:prstGeom prst="line">
                  <a:avLst/>
                </a:prstGeom>
                <a:noFill/>
                <a:ln w="9525">
                  <a:solidFill>
                    <a:srgbClr val="000000"/>
                  </a:solidFill>
                  <a:round/>
                  <a:headEnd/>
                  <a:tailEnd/>
                </a:ln>
              </p:spPr>
              <p:txBody>
                <a:bodyPr/>
                <a:lstStyle/>
                <a:p>
                  <a:endParaRPr lang="it-IT"/>
                </a:p>
              </p:txBody>
            </p:sp>
            <p:sp>
              <p:nvSpPr>
                <p:cNvPr id="6254" name="Freeform 25"/>
                <p:cNvSpPr>
                  <a:spLocks/>
                </p:cNvSpPr>
                <p:nvPr/>
              </p:nvSpPr>
              <p:spPr bwMode="auto">
                <a:xfrm>
                  <a:off x="3710" y="7288"/>
                  <a:ext cx="66" cy="61"/>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w="9525">
                  <a:noFill/>
                  <a:round/>
                  <a:headEnd/>
                  <a:tailEnd/>
                </a:ln>
              </p:spPr>
              <p:txBody>
                <a:bodyPr/>
                <a:lstStyle/>
                <a:p>
                  <a:endParaRPr lang="it-IT"/>
                </a:p>
              </p:txBody>
            </p:sp>
          </p:grpSp>
          <p:sp>
            <p:nvSpPr>
              <p:cNvPr id="6242" name="Line 26"/>
              <p:cNvSpPr>
                <a:spLocks noChangeShapeType="1"/>
              </p:cNvSpPr>
              <p:nvPr/>
            </p:nvSpPr>
            <p:spPr bwMode="auto">
              <a:xfrm flipV="1">
                <a:off x="1215" y="3125"/>
                <a:ext cx="181" cy="110"/>
              </a:xfrm>
              <a:prstGeom prst="line">
                <a:avLst/>
              </a:prstGeom>
              <a:noFill/>
              <a:ln w="9525">
                <a:solidFill>
                  <a:srgbClr val="0000FF"/>
                </a:solidFill>
                <a:prstDash val="dash"/>
                <a:round/>
                <a:headEnd/>
                <a:tailEnd/>
              </a:ln>
            </p:spPr>
            <p:txBody>
              <a:bodyPr/>
              <a:lstStyle/>
              <a:p>
                <a:endParaRPr lang="it-IT"/>
              </a:p>
            </p:txBody>
          </p:sp>
          <p:sp>
            <p:nvSpPr>
              <p:cNvPr id="6243" name="Line 27"/>
              <p:cNvSpPr>
                <a:spLocks noChangeShapeType="1"/>
              </p:cNvSpPr>
              <p:nvPr/>
            </p:nvSpPr>
            <p:spPr bwMode="auto">
              <a:xfrm flipH="1">
                <a:off x="1574" y="3098"/>
                <a:ext cx="270" cy="73"/>
              </a:xfrm>
              <a:prstGeom prst="line">
                <a:avLst/>
              </a:prstGeom>
              <a:noFill/>
              <a:ln w="9525">
                <a:solidFill>
                  <a:srgbClr val="0000FF"/>
                </a:solidFill>
                <a:prstDash val="dash"/>
                <a:round/>
                <a:headEnd/>
                <a:tailEnd/>
              </a:ln>
            </p:spPr>
            <p:txBody>
              <a:bodyPr/>
              <a:lstStyle/>
              <a:p>
                <a:endParaRPr lang="it-IT"/>
              </a:p>
            </p:txBody>
          </p:sp>
          <p:sp>
            <p:nvSpPr>
              <p:cNvPr id="6244" name="Line 28"/>
              <p:cNvSpPr>
                <a:spLocks noChangeShapeType="1"/>
              </p:cNvSpPr>
              <p:nvPr/>
            </p:nvSpPr>
            <p:spPr bwMode="auto">
              <a:xfrm flipV="1">
                <a:off x="1574" y="3089"/>
                <a:ext cx="90" cy="82"/>
              </a:xfrm>
              <a:prstGeom prst="line">
                <a:avLst/>
              </a:prstGeom>
              <a:noFill/>
              <a:ln w="9525">
                <a:solidFill>
                  <a:srgbClr val="0000FF"/>
                </a:solidFill>
                <a:prstDash val="dash"/>
                <a:round/>
                <a:headEnd/>
                <a:tailEnd/>
              </a:ln>
            </p:spPr>
            <p:txBody>
              <a:bodyPr/>
              <a:lstStyle/>
              <a:p>
                <a:endParaRPr lang="it-IT"/>
              </a:p>
            </p:txBody>
          </p:sp>
          <p:sp>
            <p:nvSpPr>
              <p:cNvPr id="6245" name="Line 29"/>
              <p:cNvSpPr>
                <a:spLocks noChangeShapeType="1"/>
              </p:cNvSpPr>
              <p:nvPr/>
            </p:nvSpPr>
            <p:spPr bwMode="auto">
              <a:xfrm flipV="1">
                <a:off x="1219" y="3093"/>
                <a:ext cx="437" cy="139"/>
              </a:xfrm>
              <a:prstGeom prst="line">
                <a:avLst/>
              </a:prstGeom>
              <a:noFill/>
              <a:ln w="9525">
                <a:solidFill>
                  <a:srgbClr val="0000FF"/>
                </a:solidFill>
                <a:prstDash val="dash"/>
                <a:round/>
                <a:headEnd/>
                <a:tailEnd/>
              </a:ln>
            </p:spPr>
            <p:txBody>
              <a:bodyPr/>
              <a:lstStyle/>
              <a:p>
                <a:endParaRPr lang="it-IT"/>
              </a:p>
            </p:txBody>
          </p:sp>
          <p:sp>
            <p:nvSpPr>
              <p:cNvPr id="6246" name="Line 30"/>
              <p:cNvSpPr>
                <a:spLocks noChangeShapeType="1"/>
              </p:cNvSpPr>
              <p:nvPr/>
            </p:nvSpPr>
            <p:spPr bwMode="auto">
              <a:xfrm flipV="1">
                <a:off x="1664" y="3043"/>
                <a:ext cx="91" cy="28"/>
              </a:xfrm>
              <a:prstGeom prst="line">
                <a:avLst/>
              </a:prstGeom>
              <a:noFill/>
              <a:ln w="15875">
                <a:solidFill>
                  <a:srgbClr val="000000"/>
                </a:solidFill>
                <a:round/>
                <a:headEnd/>
                <a:tailEnd/>
              </a:ln>
            </p:spPr>
            <p:txBody>
              <a:bodyPr/>
              <a:lstStyle/>
              <a:p>
                <a:endParaRPr lang="it-IT"/>
              </a:p>
            </p:txBody>
          </p:sp>
          <p:sp>
            <p:nvSpPr>
              <p:cNvPr id="6247" name="Line 31"/>
              <p:cNvSpPr>
                <a:spLocks noChangeShapeType="1"/>
              </p:cNvSpPr>
              <p:nvPr/>
            </p:nvSpPr>
            <p:spPr bwMode="auto">
              <a:xfrm>
                <a:off x="1755" y="3043"/>
                <a:ext cx="1" cy="28"/>
              </a:xfrm>
              <a:prstGeom prst="line">
                <a:avLst/>
              </a:prstGeom>
              <a:noFill/>
              <a:ln w="15875">
                <a:solidFill>
                  <a:srgbClr val="000000"/>
                </a:solidFill>
                <a:round/>
                <a:headEnd/>
                <a:tailEnd/>
              </a:ln>
            </p:spPr>
            <p:txBody>
              <a:bodyPr/>
              <a:lstStyle/>
              <a:p>
                <a:endParaRPr lang="it-IT"/>
              </a:p>
            </p:txBody>
          </p:sp>
          <p:sp>
            <p:nvSpPr>
              <p:cNvPr id="6248" name="Line 32"/>
              <p:cNvSpPr>
                <a:spLocks noChangeShapeType="1"/>
              </p:cNvSpPr>
              <p:nvPr/>
            </p:nvSpPr>
            <p:spPr bwMode="auto">
              <a:xfrm>
                <a:off x="1755" y="3071"/>
                <a:ext cx="179" cy="0"/>
              </a:xfrm>
              <a:prstGeom prst="line">
                <a:avLst/>
              </a:prstGeom>
              <a:noFill/>
              <a:ln w="15875">
                <a:solidFill>
                  <a:srgbClr val="000000"/>
                </a:solidFill>
                <a:round/>
                <a:headEnd/>
                <a:tailEnd/>
              </a:ln>
            </p:spPr>
            <p:txBody>
              <a:bodyPr/>
              <a:lstStyle/>
              <a:p>
                <a:endParaRPr lang="it-IT"/>
              </a:p>
            </p:txBody>
          </p:sp>
          <p:sp>
            <p:nvSpPr>
              <p:cNvPr id="6249" name="Line 33"/>
              <p:cNvSpPr>
                <a:spLocks noChangeShapeType="1"/>
              </p:cNvSpPr>
              <p:nvPr/>
            </p:nvSpPr>
            <p:spPr bwMode="auto">
              <a:xfrm flipH="1">
                <a:off x="1844" y="3071"/>
                <a:ext cx="90" cy="106"/>
              </a:xfrm>
              <a:prstGeom prst="line">
                <a:avLst/>
              </a:prstGeom>
              <a:noFill/>
              <a:ln w="9525">
                <a:solidFill>
                  <a:srgbClr val="0000FF"/>
                </a:solidFill>
                <a:prstDash val="dash"/>
                <a:round/>
                <a:headEnd/>
                <a:tailEnd/>
              </a:ln>
            </p:spPr>
            <p:txBody>
              <a:bodyPr/>
              <a:lstStyle/>
              <a:p>
                <a:endParaRPr lang="it-IT"/>
              </a:p>
            </p:txBody>
          </p:sp>
          <p:sp>
            <p:nvSpPr>
              <p:cNvPr id="6250" name="Line 34"/>
              <p:cNvSpPr>
                <a:spLocks noChangeShapeType="1"/>
              </p:cNvSpPr>
              <p:nvPr/>
            </p:nvSpPr>
            <p:spPr bwMode="auto">
              <a:xfrm flipV="1">
                <a:off x="1844" y="3098"/>
                <a:ext cx="1" cy="82"/>
              </a:xfrm>
              <a:prstGeom prst="line">
                <a:avLst/>
              </a:prstGeom>
              <a:noFill/>
              <a:ln w="9525">
                <a:solidFill>
                  <a:srgbClr val="0000FF"/>
                </a:solidFill>
                <a:prstDash val="dash"/>
                <a:round/>
                <a:headEnd/>
                <a:tailEnd/>
              </a:ln>
            </p:spPr>
            <p:txBody>
              <a:bodyPr/>
              <a:lstStyle/>
              <a:p>
                <a:endParaRPr lang="it-IT"/>
              </a:p>
            </p:txBody>
          </p:sp>
          <p:sp>
            <p:nvSpPr>
              <p:cNvPr id="6251" name="Line 35"/>
              <p:cNvSpPr>
                <a:spLocks noChangeShapeType="1"/>
              </p:cNvSpPr>
              <p:nvPr/>
            </p:nvSpPr>
            <p:spPr bwMode="auto">
              <a:xfrm flipH="1" flipV="1">
                <a:off x="1219" y="3124"/>
                <a:ext cx="265" cy="111"/>
              </a:xfrm>
              <a:prstGeom prst="line">
                <a:avLst/>
              </a:prstGeom>
              <a:noFill/>
              <a:ln w="9525">
                <a:solidFill>
                  <a:srgbClr val="0000FF"/>
                </a:solidFill>
                <a:prstDash val="dash"/>
                <a:round/>
                <a:headEnd/>
                <a:tailEnd/>
              </a:ln>
            </p:spPr>
            <p:txBody>
              <a:bodyPr/>
              <a:lstStyle/>
              <a:p>
                <a:endParaRPr lang="it-IT"/>
              </a:p>
            </p:txBody>
          </p:sp>
          <p:sp>
            <p:nvSpPr>
              <p:cNvPr id="6252" name="Line 36"/>
              <p:cNvSpPr>
                <a:spLocks noChangeShapeType="1"/>
              </p:cNvSpPr>
              <p:nvPr/>
            </p:nvSpPr>
            <p:spPr bwMode="auto">
              <a:xfrm flipH="1">
                <a:off x="856" y="3121"/>
                <a:ext cx="374" cy="31"/>
              </a:xfrm>
              <a:prstGeom prst="line">
                <a:avLst/>
              </a:prstGeom>
              <a:noFill/>
              <a:ln w="9525">
                <a:solidFill>
                  <a:srgbClr val="3366FF"/>
                </a:solidFill>
                <a:prstDash val="dash"/>
                <a:round/>
                <a:headEnd/>
                <a:tailEnd type="triangle" w="med" len="med"/>
              </a:ln>
            </p:spPr>
            <p:txBody>
              <a:bodyPr/>
              <a:lstStyle/>
              <a:p>
                <a:endParaRPr lang="it-IT"/>
              </a:p>
            </p:txBody>
          </p:sp>
        </p:grpSp>
        <p:sp>
          <p:nvSpPr>
            <p:cNvPr id="6162" name="Rectangle 37"/>
            <p:cNvSpPr>
              <a:spLocks noChangeArrowheads="1"/>
            </p:cNvSpPr>
            <p:nvPr/>
          </p:nvSpPr>
          <p:spPr bwMode="auto">
            <a:xfrm>
              <a:off x="460" y="2552"/>
              <a:ext cx="227" cy="193"/>
            </a:xfrm>
            <a:prstGeom prst="rect">
              <a:avLst/>
            </a:prstGeom>
            <a:noFill/>
            <a:ln w="9525">
              <a:noFill/>
              <a:miter lim="800000"/>
              <a:headEnd/>
              <a:tailEnd/>
            </a:ln>
          </p:spPr>
          <p:txBody>
            <a:bodyPr/>
            <a:lstStyle/>
            <a:p>
              <a:endParaRPr lang="it-IT"/>
            </a:p>
          </p:txBody>
        </p:sp>
        <p:sp>
          <p:nvSpPr>
            <p:cNvPr id="6163" name="Rectangle 38"/>
            <p:cNvSpPr>
              <a:spLocks noChangeArrowheads="1"/>
            </p:cNvSpPr>
            <p:nvPr/>
          </p:nvSpPr>
          <p:spPr bwMode="auto">
            <a:xfrm>
              <a:off x="241" y="2172"/>
              <a:ext cx="461" cy="119"/>
            </a:xfrm>
            <a:prstGeom prst="rect">
              <a:avLst/>
            </a:prstGeom>
            <a:noFill/>
            <a:ln w="9525">
              <a:noFill/>
              <a:miter lim="800000"/>
              <a:headEnd/>
              <a:tailEnd/>
            </a:ln>
          </p:spPr>
          <p:txBody>
            <a:bodyPr lIns="0" tIns="0" rIns="0" bIns="0"/>
            <a:lstStyle/>
            <a:p>
              <a:pPr eaLnBrk="0" hangingPunct="0"/>
              <a:r>
                <a:rPr lang="it-IT" sz="1000" b="1">
                  <a:solidFill>
                    <a:srgbClr val="000000"/>
                  </a:solidFill>
                  <a:latin typeface="Times New Roman" pitchFamily="18" charset="0"/>
                </a:rPr>
                <a:t>Vacuum</a:t>
              </a:r>
              <a:endParaRPr lang="it-IT" sz="1000">
                <a:latin typeface="Times New Roman" pitchFamily="18" charset="0"/>
              </a:endParaRPr>
            </a:p>
          </p:txBody>
        </p:sp>
        <p:sp>
          <p:nvSpPr>
            <p:cNvPr id="6164" name="Rectangle 39"/>
            <p:cNvSpPr>
              <a:spLocks noChangeArrowheads="1"/>
            </p:cNvSpPr>
            <p:nvPr/>
          </p:nvSpPr>
          <p:spPr bwMode="auto">
            <a:xfrm>
              <a:off x="1580" y="2172"/>
              <a:ext cx="460" cy="119"/>
            </a:xfrm>
            <a:prstGeom prst="rect">
              <a:avLst/>
            </a:prstGeom>
            <a:noFill/>
            <a:ln w="9525">
              <a:noFill/>
              <a:miter lim="800000"/>
              <a:headEnd/>
              <a:tailEnd/>
            </a:ln>
          </p:spPr>
          <p:txBody>
            <a:bodyPr lIns="0" tIns="0" rIns="0" bIns="0"/>
            <a:lstStyle/>
            <a:p>
              <a:pPr eaLnBrk="0" hangingPunct="0"/>
              <a:r>
                <a:rPr lang="it-IT" sz="1000" b="1">
                  <a:solidFill>
                    <a:srgbClr val="000000"/>
                  </a:solidFill>
                  <a:latin typeface="Times New Roman" pitchFamily="18" charset="0"/>
                </a:rPr>
                <a:t>Solid</a:t>
              </a:r>
              <a:endParaRPr lang="it-IT" sz="1000">
                <a:latin typeface="Times New Roman" pitchFamily="18" charset="0"/>
              </a:endParaRPr>
            </a:p>
          </p:txBody>
        </p:sp>
        <p:sp>
          <p:nvSpPr>
            <p:cNvPr id="6165" name="Rectangle 40"/>
            <p:cNvSpPr>
              <a:spLocks noChangeArrowheads="1"/>
            </p:cNvSpPr>
            <p:nvPr/>
          </p:nvSpPr>
          <p:spPr bwMode="auto">
            <a:xfrm>
              <a:off x="129" y="2494"/>
              <a:ext cx="577" cy="123"/>
            </a:xfrm>
            <a:prstGeom prst="rect">
              <a:avLst/>
            </a:prstGeom>
            <a:noFill/>
            <a:ln w="9525">
              <a:noFill/>
              <a:miter lim="800000"/>
              <a:headEnd/>
              <a:tailEnd/>
            </a:ln>
          </p:spPr>
          <p:txBody>
            <a:bodyPr lIns="0" tIns="0" rIns="0" bIns="0"/>
            <a:lstStyle/>
            <a:p>
              <a:pPr eaLnBrk="0" hangingPunct="0"/>
              <a:r>
                <a:rPr lang="it-IT" sz="1000" b="1">
                  <a:solidFill>
                    <a:srgbClr val="000000"/>
                  </a:solidFill>
                  <a:latin typeface="Times New Roman" pitchFamily="18" charset="0"/>
                </a:rPr>
                <a:t>Positron beam</a:t>
              </a:r>
              <a:endParaRPr lang="it-IT" sz="1000">
                <a:latin typeface="Times New Roman" pitchFamily="18" charset="0"/>
              </a:endParaRPr>
            </a:p>
          </p:txBody>
        </p:sp>
        <p:grpSp>
          <p:nvGrpSpPr>
            <p:cNvPr id="6166" name="Group 41"/>
            <p:cNvGrpSpPr>
              <a:grpSpLocks/>
            </p:cNvGrpSpPr>
            <p:nvPr/>
          </p:nvGrpSpPr>
          <p:grpSpPr bwMode="auto">
            <a:xfrm>
              <a:off x="116" y="3106"/>
              <a:ext cx="1826" cy="269"/>
              <a:chOff x="108" y="3002"/>
              <a:chExt cx="1826" cy="269"/>
            </a:xfrm>
          </p:grpSpPr>
          <p:grpSp>
            <p:nvGrpSpPr>
              <p:cNvPr id="6216" name="Group 42"/>
              <p:cNvGrpSpPr>
                <a:grpSpLocks/>
              </p:cNvGrpSpPr>
              <p:nvPr/>
            </p:nvGrpSpPr>
            <p:grpSpPr bwMode="auto">
              <a:xfrm>
                <a:off x="1033" y="3087"/>
                <a:ext cx="901" cy="149"/>
                <a:chOff x="2848" y="7401"/>
                <a:chExt cx="1347" cy="732"/>
              </a:xfrm>
            </p:grpSpPr>
            <p:sp>
              <p:nvSpPr>
                <p:cNvPr id="6236" name="Freeform 43"/>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w="9525">
                  <a:noFill/>
                  <a:round/>
                  <a:headEnd/>
                  <a:tailEnd/>
                </a:ln>
              </p:spPr>
              <p:txBody>
                <a:bodyPr/>
                <a:lstStyle/>
                <a:p>
                  <a:endParaRPr lang="it-IT"/>
                </a:p>
              </p:txBody>
            </p:sp>
            <p:sp>
              <p:nvSpPr>
                <p:cNvPr id="6237" name="Freeform 44"/>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p:spPr>
              <p:txBody>
                <a:bodyPr/>
                <a:lstStyle/>
                <a:p>
                  <a:endParaRPr lang="it-IT"/>
                </a:p>
              </p:txBody>
            </p:sp>
          </p:grpSp>
          <p:sp>
            <p:nvSpPr>
              <p:cNvPr id="6217" name="Line 45"/>
              <p:cNvSpPr>
                <a:spLocks noChangeShapeType="1"/>
              </p:cNvSpPr>
              <p:nvPr/>
            </p:nvSpPr>
            <p:spPr bwMode="auto">
              <a:xfrm flipH="1" flipV="1">
                <a:off x="1396" y="3117"/>
                <a:ext cx="88" cy="109"/>
              </a:xfrm>
              <a:prstGeom prst="line">
                <a:avLst/>
              </a:prstGeom>
              <a:noFill/>
              <a:ln w="9525">
                <a:solidFill>
                  <a:srgbClr val="0000FF"/>
                </a:solidFill>
                <a:prstDash val="dash"/>
                <a:round/>
                <a:headEnd/>
                <a:tailEnd/>
              </a:ln>
            </p:spPr>
            <p:txBody>
              <a:bodyPr/>
              <a:lstStyle/>
              <a:p>
                <a:endParaRPr lang="it-IT"/>
              </a:p>
            </p:txBody>
          </p:sp>
          <p:grpSp>
            <p:nvGrpSpPr>
              <p:cNvPr id="6218" name="Group 46"/>
              <p:cNvGrpSpPr>
                <a:grpSpLocks/>
              </p:cNvGrpSpPr>
              <p:nvPr/>
            </p:nvGrpSpPr>
            <p:grpSpPr bwMode="auto">
              <a:xfrm>
                <a:off x="702" y="3118"/>
                <a:ext cx="177" cy="153"/>
                <a:chOff x="2317" y="7521"/>
                <a:chExt cx="339" cy="340"/>
              </a:xfrm>
            </p:grpSpPr>
            <p:sp>
              <p:nvSpPr>
                <p:cNvPr id="6233" name="Oval 47"/>
                <p:cNvSpPr>
                  <a:spLocks noChangeArrowheads="1"/>
                </p:cNvSpPr>
                <p:nvPr/>
              </p:nvSpPr>
              <p:spPr bwMode="auto">
                <a:xfrm>
                  <a:off x="2317" y="7521"/>
                  <a:ext cx="339" cy="340"/>
                </a:xfrm>
                <a:prstGeom prst="ellipse">
                  <a:avLst/>
                </a:prstGeom>
                <a:solidFill>
                  <a:srgbClr val="FFFFFF"/>
                </a:solidFill>
                <a:ln w="9525">
                  <a:solidFill>
                    <a:srgbClr val="FF6600"/>
                  </a:solidFill>
                  <a:round/>
                  <a:headEnd/>
                  <a:tailEnd/>
                </a:ln>
              </p:spPr>
              <p:txBody>
                <a:bodyPr/>
                <a:lstStyle/>
                <a:p>
                  <a:endParaRPr lang="it-IT"/>
                </a:p>
              </p:txBody>
            </p:sp>
            <p:sp>
              <p:nvSpPr>
                <p:cNvPr id="6234" name="Rectangle 48"/>
                <p:cNvSpPr>
                  <a:spLocks noChangeArrowheads="1"/>
                </p:cNvSpPr>
                <p:nvPr/>
              </p:nvSpPr>
              <p:spPr bwMode="auto">
                <a:xfrm>
                  <a:off x="2367" y="7569"/>
                  <a:ext cx="241" cy="211"/>
                </a:xfrm>
                <a:prstGeom prst="rect">
                  <a:avLst/>
                </a:prstGeom>
                <a:solidFill>
                  <a:srgbClr val="FFFFFF"/>
                </a:solidFill>
                <a:ln w="9525">
                  <a:noFill/>
                  <a:miter lim="800000"/>
                  <a:headEnd/>
                  <a:tailEnd/>
                </a:ln>
              </p:spPr>
              <p:txBody>
                <a:bodyPr/>
                <a:lstStyle/>
                <a:p>
                  <a:endParaRPr lang="it-IT"/>
                </a:p>
              </p:txBody>
            </p:sp>
            <p:sp>
              <p:nvSpPr>
                <p:cNvPr id="6235" name="Rectangle 49"/>
                <p:cNvSpPr>
                  <a:spLocks noChangeArrowheads="1"/>
                </p:cNvSpPr>
                <p:nvPr/>
              </p:nvSpPr>
              <p:spPr bwMode="auto">
                <a:xfrm>
                  <a:off x="2378" y="7587"/>
                  <a:ext cx="208" cy="173"/>
                </a:xfrm>
                <a:prstGeom prst="rect">
                  <a:avLst/>
                </a:prstGeom>
                <a:noFill/>
                <a:ln w="9525">
                  <a:noFill/>
                  <a:miter lim="800000"/>
                  <a:headEnd/>
                  <a:tailEnd/>
                </a:ln>
              </p:spPr>
              <p:txBody>
                <a:bodyPr lIns="0" tIns="0" rIns="0" bIns="0"/>
                <a:lstStyle/>
                <a:p>
                  <a:pPr eaLnBrk="0" hangingPunct="0"/>
                  <a:r>
                    <a:rPr lang="it-IT" sz="1000">
                      <a:solidFill>
                        <a:srgbClr val="000000"/>
                      </a:solidFill>
                      <a:latin typeface="Times New Roman" pitchFamily="18" charset="0"/>
                    </a:rPr>
                    <a:t> Ps</a:t>
                  </a:r>
                  <a:endParaRPr lang="it-IT" sz="1000">
                    <a:latin typeface="Times New Roman" pitchFamily="18" charset="0"/>
                  </a:endParaRPr>
                </a:p>
              </p:txBody>
            </p:sp>
          </p:grpSp>
          <p:grpSp>
            <p:nvGrpSpPr>
              <p:cNvPr id="6219" name="Group 50"/>
              <p:cNvGrpSpPr>
                <a:grpSpLocks/>
              </p:cNvGrpSpPr>
              <p:nvPr/>
            </p:nvGrpSpPr>
            <p:grpSpPr bwMode="auto">
              <a:xfrm>
                <a:off x="108" y="3002"/>
                <a:ext cx="1546" cy="71"/>
                <a:chOff x="1393" y="6916"/>
                <a:chExt cx="2383" cy="433"/>
              </a:xfrm>
            </p:grpSpPr>
            <p:sp>
              <p:nvSpPr>
                <p:cNvPr id="6231" name="Line 51"/>
                <p:cNvSpPr>
                  <a:spLocks noChangeShapeType="1"/>
                </p:cNvSpPr>
                <p:nvPr/>
              </p:nvSpPr>
              <p:spPr bwMode="auto">
                <a:xfrm>
                  <a:off x="1393" y="6916"/>
                  <a:ext cx="2325" cy="402"/>
                </a:xfrm>
                <a:prstGeom prst="line">
                  <a:avLst/>
                </a:prstGeom>
                <a:noFill/>
                <a:ln w="9525">
                  <a:solidFill>
                    <a:srgbClr val="000000"/>
                  </a:solidFill>
                  <a:round/>
                  <a:headEnd/>
                  <a:tailEnd/>
                </a:ln>
              </p:spPr>
              <p:txBody>
                <a:bodyPr/>
                <a:lstStyle/>
                <a:p>
                  <a:endParaRPr lang="it-IT"/>
                </a:p>
              </p:txBody>
            </p:sp>
            <p:sp>
              <p:nvSpPr>
                <p:cNvPr id="6232" name="Freeform 52"/>
                <p:cNvSpPr>
                  <a:spLocks/>
                </p:cNvSpPr>
                <p:nvPr/>
              </p:nvSpPr>
              <p:spPr bwMode="auto">
                <a:xfrm>
                  <a:off x="3710" y="7288"/>
                  <a:ext cx="66" cy="61"/>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w="9525">
                  <a:noFill/>
                  <a:round/>
                  <a:headEnd/>
                  <a:tailEnd/>
                </a:ln>
              </p:spPr>
              <p:txBody>
                <a:bodyPr/>
                <a:lstStyle/>
                <a:p>
                  <a:endParaRPr lang="it-IT"/>
                </a:p>
              </p:txBody>
            </p:sp>
          </p:grpSp>
          <p:sp>
            <p:nvSpPr>
              <p:cNvPr id="6220" name="Line 53"/>
              <p:cNvSpPr>
                <a:spLocks noChangeShapeType="1"/>
              </p:cNvSpPr>
              <p:nvPr/>
            </p:nvSpPr>
            <p:spPr bwMode="auto">
              <a:xfrm flipV="1">
                <a:off x="1215" y="3125"/>
                <a:ext cx="181" cy="110"/>
              </a:xfrm>
              <a:prstGeom prst="line">
                <a:avLst/>
              </a:prstGeom>
              <a:noFill/>
              <a:ln w="9525">
                <a:solidFill>
                  <a:srgbClr val="0000FF"/>
                </a:solidFill>
                <a:prstDash val="dash"/>
                <a:round/>
                <a:headEnd/>
                <a:tailEnd/>
              </a:ln>
            </p:spPr>
            <p:txBody>
              <a:bodyPr/>
              <a:lstStyle/>
              <a:p>
                <a:endParaRPr lang="it-IT"/>
              </a:p>
            </p:txBody>
          </p:sp>
          <p:sp>
            <p:nvSpPr>
              <p:cNvPr id="6221" name="Line 54"/>
              <p:cNvSpPr>
                <a:spLocks noChangeShapeType="1"/>
              </p:cNvSpPr>
              <p:nvPr/>
            </p:nvSpPr>
            <p:spPr bwMode="auto">
              <a:xfrm flipH="1">
                <a:off x="1574" y="3098"/>
                <a:ext cx="270" cy="73"/>
              </a:xfrm>
              <a:prstGeom prst="line">
                <a:avLst/>
              </a:prstGeom>
              <a:noFill/>
              <a:ln w="9525">
                <a:solidFill>
                  <a:srgbClr val="0000FF"/>
                </a:solidFill>
                <a:prstDash val="dash"/>
                <a:round/>
                <a:headEnd/>
                <a:tailEnd/>
              </a:ln>
            </p:spPr>
            <p:txBody>
              <a:bodyPr/>
              <a:lstStyle/>
              <a:p>
                <a:endParaRPr lang="it-IT"/>
              </a:p>
            </p:txBody>
          </p:sp>
          <p:sp>
            <p:nvSpPr>
              <p:cNvPr id="6222" name="Line 55"/>
              <p:cNvSpPr>
                <a:spLocks noChangeShapeType="1"/>
              </p:cNvSpPr>
              <p:nvPr/>
            </p:nvSpPr>
            <p:spPr bwMode="auto">
              <a:xfrm flipV="1">
                <a:off x="1574" y="3089"/>
                <a:ext cx="90" cy="82"/>
              </a:xfrm>
              <a:prstGeom prst="line">
                <a:avLst/>
              </a:prstGeom>
              <a:noFill/>
              <a:ln w="9525">
                <a:solidFill>
                  <a:srgbClr val="0000FF"/>
                </a:solidFill>
                <a:prstDash val="dash"/>
                <a:round/>
                <a:headEnd/>
                <a:tailEnd/>
              </a:ln>
            </p:spPr>
            <p:txBody>
              <a:bodyPr/>
              <a:lstStyle/>
              <a:p>
                <a:endParaRPr lang="it-IT"/>
              </a:p>
            </p:txBody>
          </p:sp>
          <p:sp>
            <p:nvSpPr>
              <p:cNvPr id="6223" name="Line 56"/>
              <p:cNvSpPr>
                <a:spLocks noChangeShapeType="1"/>
              </p:cNvSpPr>
              <p:nvPr/>
            </p:nvSpPr>
            <p:spPr bwMode="auto">
              <a:xfrm flipV="1">
                <a:off x="1219" y="3093"/>
                <a:ext cx="437" cy="139"/>
              </a:xfrm>
              <a:prstGeom prst="line">
                <a:avLst/>
              </a:prstGeom>
              <a:noFill/>
              <a:ln w="9525">
                <a:solidFill>
                  <a:srgbClr val="0000FF"/>
                </a:solidFill>
                <a:prstDash val="dash"/>
                <a:round/>
                <a:headEnd/>
                <a:tailEnd/>
              </a:ln>
            </p:spPr>
            <p:txBody>
              <a:bodyPr/>
              <a:lstStyle/>
              <a:p>
                <a:endParaRPr lang="it-IT"/>
              </a:p>
            </p:txBody>
          </p:sp>
          <p:sp>
            <p:nvSpPr>
              <p:cNvPr id="6224" name="Line 57"/>
              <p:cNvSpPr>
                <a:spLocks noChangeShapeType="1"/>
              </p:cNvSpPr>
              <p:nvPr/>
            </p:nvSpPr>
            <p:spPr bwMode="auto">
              <a:xfrm flipV="1">
                <a:off x="1664" y="3043"/>
                <a:ext cx="91" cy="28"/>
              </a:xfrm>
              <a:prstGeom prst="line">
                <a:avLst/>
              </a:prstGeom>
              <a:noFill/>
              <a:ln w="15875">
                <a:solidFill>
                  <a:srgbClr val="000000"/>
                </a:solidFill>
                <a:round/>
                <a:headEnd/>
                <a:tailEnd/>
              </a:ln>
            </p:spPr>
            <p:txBody>
              <a:bodyPr/>
              <a:lstStyle/>
              <a:p>
                <a:endParaRPr lang="it-IT"/>
              </a:p>
            </p:txBody>
          </p:sp>
          <p:sp>
            <p:nvSpPr>
              <p:cNvPr id="6225" name="Line 58"/>
              <p:cNvSpPr>
                <a:spLocks noChangeShapeType="1"/>
              </p:cNvSpPr>
              <p:nvPr/>
            </p:nvSpPr>
            <p:spPr bwMode="auto">
              <a:xfrm>
                <a:off x="1755" y="3043"/>
                <a:ext cx="1" cy="28"/>
              </a:xfrm>
              <a:prstGeom prst="line">
                <a:avLst/>
              </a:prstGeom>
              <a:noFill/>
              <a:ln w="15875">
                <a:solidFill>
                  <a:srgbClr val="000000"/>
                </a:solidFill>
                <a:round/>
                <a:headEnd/>
                <a:tailEnd/>
              </a:ln>
            </p:spPr>
            <p:txBody>
              <a:bodyPr/>
              <a:lstStyle/>
              <a:p>
                <a:endParaRPr lang="it-IT"/>
              </a:p>
            </p:txBody>
          </p:sp>
          <p:sp>
            <p:nvSpPr>
              <p:cNvPr id="6226" name="Line 59"/>
              <p:cNvSpPr>
                <a:spLocks noChangeShapeType="1"/>
              </p:cNvSpPr>
              <p:nvPr/>
            </p:nvSpPr>
            <p:spPr bwMode="auto">
              <a:xfrm>
                <a:off x="1755" y="3071"/>
                <a:ext cx="179" cy="0"/>
              </a:xfrm>
              <a:prstGeom prst="line">
                <a:avLst/>
              </a:prstGeom>
              <a:noFill/>
              <a:ln w="15875">
                <a:solidFill>
                  <a:srgbClr val="000000"/>
                </a:solidFill>
                <a:round/>
                <a:headEnd/>
                <a:tailEnd/>
              </a:ln>
            </p:spPr>
            <p:txBody>
              <a:bodyPr/>
              <a:lstStyle/>
              <a:p>
                <a:endParaRPr lang="it-IT"/>
              </a:p>
            </p:txBody>
          </p:sp>
          <p:sp>
            <p:nvSpPr>
              <p:cNvPr id="6227" name="Line 60"/>
              <p:cNvSpPr>
                <a:spLocks noChangeShapeType="1"/>
              </p:cNvSpPr>
              <p:nvPr/>
            </p:nvSpPr>
            <p:spPr bwMode="auto">
              <a:xfrm flipH="1">
                <a:off x="1844" y="3071"/>
                <a:ext cx="90" cy="106"/>
              </a:xfrm>
              <a:prstGeom prst="line">
                <a:avLst/>
              </a:prstGeom>
              <a:noFill/>
              <a:ln w="9525">
                <a:solidFill>
                  <a:srgbClr val="0000FF"/>
                </a:solidFill>
                <a:prstDash val="dash"/>
                <a:round/>
                <a:headEnd/>
                <a:tailEnd/>
              </a:ln>
            </p:spPr>
            <p:txBody>
              <a:bodyPr/>
              <a:lstStyle/>
              <a:p>
                <a:endParaRPr lang="it-IT"/>
              </a:p>
            </p:txBody>
          </p:sp>
          <p:sp>
            <p:nvSpPr>
              <p:cNvPr id="6228" name="Line 61"/>
              <p:cNvSpPr>
                <a:spLocks noChangeShapeType="1"/>
              </p:cNvSpPr>
              <p:nvPr/>
            </p:nvSpPr>
            <p:spPr bwMode="auto">
              <a:xfrm flipV="1">
                <a:off x="1844" y="3098"/>
                <a:ext cx="1" cy="82"/>
              </a:xfrm>
              <a:prstGeom prst="line">
                <a:avLst/>
              </a:prstGeom>
              <a:noFill/>
              <a:ln w="9525">
                <a:solidFill>
                  <a:srgbClr val="0000FF"/>
                </a:solidFill>
                <a:prstDash val="dash"/>
                <a:round/>
                <a:headEnd/>
                <a:tailEnd/>
              </a:ln>
            </p:spPr>
            <p:txBody>
              <a:bodyPr/>
              <a:lstStyle/>
              <a:p>
                <a:endParaRPr lang="it-IT"/>
              </a:p>
            </p:txBody>
          </p:sp>
          <p:sp>
            <p:nvSpPr>
              <p:cNvPr id="6229" name="Line 62"/>
              <p:cNvSpPr>
                <a:spLocks noChangeShapeType="1"/>
              </p:cNvSpPr>
              <p:nvPr/>
            </p:nvSpPr>
            <p:spPr bwMode="auto">
              <a:xfrm flipH="1" flipV="1">
                <a:off x="1219" y="3124"/>
                <a:ext cx="265" cy="111"/>
              </a:xfrm>
              <a:prstGeom prst="line">
                <a:avLst/>
              </a:prstGeom>
              <a:noFill/>
              <a:ln w="9525">
                <a:solidFill>
                  <a:srgbClr val="0000FF"/>
                </a:solidFill>
                <a:prstDash val="dash"/>
                <a:round/>
                <a:headEnd/>
                <a:tailEnd/>
              </a:ln>
            </p:spPr>
            <p:txBody>
              <a:bodyPr/>
              <a:lstStyle/>
              <a:p>
                <a:endParaRPr lang="it-IT"/>
              </a:p>
            </p:txBody>
          </p:sp>
          <p:sp>
            <p:nvSpPr>
              <p:cNvPr id="6230" name="Line 63"/>
              <p:cNvSpPr>
                <a:spLocks noChangeShapeType="1"/>
              </p:cNvSpPr>
              <p:nvPr/>
            </p:nvSpPr>
            <p:spPr bwMode="auto">
              <a:xfrm flipH="1">
                <a:off x="856" y="3121"/>
                <a:ext cx="374" cy="31"/>
              </a:xfrm>
              <a:prstGeom prst="line">
                <a:avLst/>
              </a:prstGeom>
              <a:noFill/>
              <a:ln w="9525">
                <a:solidFill>
                  <a:srgbClr val="3366FF"/>
                </a:solidFill>
                <a:prstDash val="dash"/>
                <a:round/>
                <a:headEnd/>
                <a:tailEnd type="triangle" w="med" len="med"/>
              </a:ln>
            </p:spPr>
            <p:txBody>
              <a:bodyPr/>
              <a:lstStyle/>
              <a:p>
                <a:endParaRPr lang="it-IT"/>
              </a:p>
            </p:txBody>
          </p:sp>
        </p:grpSp>
        <p:grpSp>
          <p:nvGrpSpPr>
            <p:cNvPr id="6167" name="Group 64"/>
            <p:cNvGrpSpPr>
              <a:grpSpLocks/>
            </p:cNvGrpSpPr>
            <p:nvPr/>
          </p:nvGrpSpPr>
          <p:grpSpPr bwMode="auto">
            <a:xfrm>
              <a:off x="116" y="3610"/>
              <a:ext cx="1826" cy="269"/>
              <a:chOff x="108" y="3002"/>
              <a:chExt cx="1826" cy="269"/>
            </a:xfrm>
          </p:grpSpPr>
          <p:grpSp>
            <p:nvGrpSpPr>
              <p:cNvPr id="6194" name="Group 65"/>
              <p:cNvGrpSpPr>
                <a:grpSpLocks/>
              </p:cNvGrpSpPr>
              <p:nvPr/>
            </p:nvGrpSpPr>
            <p:grpSpPr bwMode="auto">
              <a:xfrm>
                <a:off x="1033" y="3087"/>
                <a:ext cx="901" cy="149"/>
                <a:chOff x="2848" y="7401"/>
                <a:chExt cx="1347" cy="732"/>
              </a:xfrm>
            </p:grpSpPr>
            <p:sp>
              <p:nvSpPr>
                <p:cNvPr id="6214" name="Freeform 66"/>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w="9525">
                  <a:noFill/>
                  <a:round/>
                  <a:headEnd/>
                  <a:tailEnd/>
                </a:ln>
              </p:spPr>
              <p:txBody>
                <a:bodyPr/>
                <a:lstStyle/>
                <a:p>
                  <a:endParaRPr lang="it-IT"/>
                </a:p>
              </p:txBody>
            </p:sp>
            <p:sp>
              <p:nvSpPr>
                <p:cNvPr id="6215" name="Freeform 67"/>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p:spPr>
              <p:txBody>
                <a:bodyPr/>
                <a:lstStyle/>
                <a:p>
                  <a:endParaRPr lang="it-IT"/>
                </a:p>
              </p:txBody>
            </p:sp>
          </p:grpSp>
          <p:sp>
            <p:nvSpPr>
              <p:cNvPr id="6195" name="Line 68"/>
              <p:cNvSpPr>
                <a:spLocks noChangeShapeType="1"/>
              </p:cNvSpPr>
              <p:nvPr/>
            </p:nvSpPr>
            <p:spPr bwMode="auto">
              <a:xfrm flipH="1" flipV="1">
                <a:off x="1396" y="3117"/>
                <a:ext cx="88" cy="109"/>
              </a:xfrm>
              <a:prstGeom prst="line">
                <a:avLst/>
              </a:prstGeom>
              <a:noFill/>
              <a:ln w="9525">
                <a:solidFill>
                  <a:srgbClr val="0000FF"/>
                </a:solidFill>
                <a:prstDash val="dash"/>
                <a:round/>
                <a:headEnd/>
                <a:tailEnd/>
              </a:ln>
            </p:spPr>
            <p:txBody>
              <a:bodyPr/>
              <a:lstStyle/>
              <a:p>
                <a:endParaRPr lang="it-IT"/>
              </a:p>
            </p:txBody>
          </p:sp>
          <p:grpSp>
            <p:nvGrpSpPr>
              <p:cNvPr id="6196" name="Group 69"/>
              <p:cNvGrpSpPr>
                <a:grpSpLocks/>
              </p:cNvGrpSpPr>
              <p:nvPr/>
            </p:nvGrpSpPr>
            <p:grpSpPr bwMode="auto">
              <a:xfrm>
                <a:off x="702" y="3118"/>
                <a:ext cx="177" cy="153"/>
                <a:chOff x="2317" y="7521"/>
                <a:chExt cx="339" cy="340"/>
              </a:xfrm>
            </p:grpSpPr>
            <p:sp>
              <p:nvSpPr>
                <p:cNvPr id="6211" name="Oval 70"/>
                <p:cNvSpPr>
                  <a:spLocks noChangeArrowheads="1"/>
                </p:cNvSpPr>
                <p:nvPr/>
              </p:nvSpPr>
              <p:spPr bwMode="auto">
                <a:xfrm>
                  <a:off x="2317" y="7521"/>
                  <a:ext cx="339" cy="340"/>
                </a:xfrm>
                <a:prstGeom prst="ellipse">
                  <a:avLst/>
                </a:prstGeom>
                <a:solidFill>
                  <a:srgbClr val="FFFFFF"/>
                </a:solidFill>
                <a:ln w="9525">
                  <a:solidFill>
                    <a:srgbClr val="FF6600"/>
                  </a:solidFill>
                  <a:round/>
                  <a:headEnd/>
                  <a:tailEnd/>
                </a:ln>
              </p:spPr>
              <p:txBody>
                <a:bodyPr/>
                <a:lstStyle/>
                <a:p>
                  <a:endParaRPr lang="it-IT"/>
                </a:p>
              </p:txBody>
            </p:sp>
            <p:sp>
              <p:nvSpPr>
                <p:cNvPr id="6212" name="Rectangle 71"/>
                <p:cNvSpPr>
                  <a:spLocks noChangeArrowheads="1"/>
                </p:cNvSpPr>
                <p:nvPr/>
              </p:nvSpPr>
              <p:spPr bwMode="auto">
                <a:xfrm>
                  <a:off x="2367" y="7569"/>
                  <a:ext cx="241" cy="211"/>
                </a:xfrm>
                <a:prstGeom prst="rect">
                  <a:avLst/>
                </a:prstGeom>
                <a:solidFill>
                  <a:srgbClr val="FFFFFF"/>
                </a:solidFill>
                <a:ln w="9525">
                  <a:noFill/>
                  <a:miter lim="800000"/>
                  <a:headEnd/>
                  <a:tailEnd/>
                </a:ln>
              </p:spPr>
              <p:txBody>
                <a:bodyPr/>
                <a:lstStyle/>
                <a:p>
                  <a:endParaRPr lang="it-IT"/>
                </a:p>
              </p:txBody>
            </p:sp>
            <p:sp>
              <p:nvSpPr>
                <p:cNvPr id="6213" name="Rectangle 72"/>
                <p:cNvSpPr>
                  <a:spLocks noChangeArrowheads="1"/>
                </p:cNvSpPr>
                <p:nvPr/>
              </p:nvSpPr>
              <p:spPr bwMode="auto">
                <a:xfrm>
                  <a:off x="2378" y="7587"/>
                  <a:ext cx="208" cy="173"/>
                </a:xfrm>
                <a:prstGeom prst="rect">
                  <a:avLst/>
                </a:prstGeom>
                <a:noFill/>
                <a:ln w="9525">
                  <a:noFill/>
                  <a:miter lim="800000"/>
                  <a:headEnd/>
                  <a:tailEnd/>
                </a:ln>
              </p:spPr>
              <p:txBody>
                <a:bodyPr lIns="0" tIns="0" rIns="0" bIns="0"/>
                <a:lstStyle/>
                <a:p>
                  <a:pPr eaLnBrk="0" hangingPunct="0"/>
                  <a:r>
                    <a:rPr lang="it-IT" sz="1000">
                      <a:solidFill>
                        <a:srgbClr val="000000"/>
                      </a:solidFill>
                      <a:latin typeface="Times New Roman" pitchFamily="18" charset="0"/>
                    </a:rPr>
                    <a:t> Ps</a:t>
                  </a:r>
                  <a:endParaRPr lang="it-IT" sz="1000">
                    <a:latin typeface="Times New Roman" pitchFamily="18" charset="0"/>
                  </a:endParaRPr>
                </a:p>
              </p:txBody>
            </p:sp>
          </p:grpSp>
          <p:grpSp>
            <p:nvGrpSpPr>
              <p:cNvPr id="6197" name="Group 73"/>
              <p:cNvGrpSpPr>
                <a:grpSpLocks/>
              </p:cNvGrpSpPr>
              <p:nvPr/>
            </p:nvGrpSpPr>
            <p:grpSpPr bwMode="auto">
              <a:xfrm>
                <a:off x="108" y="3002"/>
                <a:ext cx="1546" cy="71"/>
                <a:chOff x="1393" y="6916"/>
                <a:chExt cx="2383" cy="433"/>
              </a:xfrm>
            </p:grpSpPr>
            <p:sp>
              <p:nvSpPr>
                <p:cNvPr id="6209" name="Line 74"/>
                <p:cNvSpPr>
                  <a:spLocks noChangeShapeType="1"/>
                </p:cNvSpPr>
                <p:nvPr/>
              </p:nvSpPr>
              <p:spPr bwMode="auto">
                <a:xfrm>
                  <a:off x="1393" y="6916"/>
                  <a:ext cx="2325" cy="402"/>
                </a:xfrm>
                <a:prstGeom prst="line">
                  <a:avLst/>
                </a:prstGeom>
                <a:noFill/>
                <a:ln w="9525">
                  <a:solidFill>
                    <a:srgbClr val="000000"/>
                  </a:solidFill>
                  <a:round/>
                  <a:headEnd/>
                  <a:tailEnd/>
                </a:ln>
              </p:spPr>
              <p:txBody>
                <a:bodyPr/>
                <a:lstStyle/>
                <a:p>
                  <a:endParaRPr lang="it-IT"/>
                </a:p>
              </p:txBody>
            </p:sp>
            <p:sp>
              <p:nvSpPr>
                <p:cNvPr id="6210" name="Freeform 75"/>
                <p:cNvSpPr>
                  <a:spLocks/>
                </p:cNvSpPr>
                <p:nvPr/>
              </p:nvSpPr>
              <p:spPr bwMode="auto">
                <a:xfrm>
                  <a:off x="3710" y="7288"/>
                  <a:ext cx="66" cy="61"/>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w="9525">
                  <a:noFill/>
                  <a:round/>
                  <a:headEnd/>
                  <a:tailEnd/>
                </a:ln>
              </p:spPr>
              <p:txBody>
                <a:bodyPr/>
                <a:lstStyle/>
                <a:p>
                  <a:endParaRPr lang="it-IT"/>
                </a:p>
              </p:txBody>
            </p:sp>
          </p:grpSp>
          <p:sp>
            <p:nvSpPr>
              <p:cNvPr id="6198" name="Line 76"/>
              <p:cNvSpPr>
                <a:spLocks noChangeShapeType="1"/>
              </p:cNvSpPr>
              <p:nvPr/>
            </p:nvSpPr>
            <p:spPr bwMode="auto">
              <a:xfrm flipV="1">
                <a:off x="1215" y="3125"/>
                <a:ext cx="181" cy="110"/>
              </a:xfrm>
              <a:prstGeom prst="line">
                <a:avLst/>
              </a:prstGeom>
              <a:noFill/>
              <a:ln w="9525">
                <a:solidFill>
                  <a:srgbClr val="0000FF"/>
                </a:solidFill>
                <a:prstDash val="dash"/>
                <a:round/>
                <a:headEnd/>
                <a:tailEnd/>
              </a:ln>
            </p:spPr>
            <p:txBody>
              <a:bodyPr/>
              <a:lstStyle/>
              <a:p>
                <a:endParaRPr lang="it-IT"/>
              </a:p>
            </p:txBody>
          </p:sp>
          <p:sp>
            <p:nvSpPr>
              <p:cNvPr id="6199" name="Line 77"/>
              <p:cNvSpPr>
                <a:spLocks noChangeShapeType="1"/>
              </p:cNvSpPr>
              <p:nvPr/>
            </p:nvSpPr>
            <p:spPr bwMode="auto">
              <a:xfrm flipH="1">
                <a:off x="1574" y="3098"/>
                <a:ext cx="270" cy="73"/>
              </a:xfrm>
              <a:prstGeom prst="line">
                <a:avLst/>
              </a:prstGeom>
              <a:noFill/>
              <a:ln w="9525">
                <a:solidFill>
                  <a:srgbClr val="0000FF"/>
                </a:solidFill>
                <a:prstDash val="dash"/>
                <a:round/>
                <a:headEnd/>
                <a:tailEnd/>
              </a:ln>
            </p:spPr>
            <p:txBody>
              <a:bodyPr/>
              <a:lstStyle/>
              <a:p>
                <a:endParaRPr lang="it-IT"/>
              </a:p>
            </p:txBody>
          </p:sp>
          <p:sp>
            <p:nvSpPr>
              <p:cNvPr id="6200" name="Line 78"/>
              <p:cNvSpPr>
                <a:spLocks noChangeShapeType="1"/>
              </p:cNvSpPr>
              <p:nvPr/>
            </p:nvSpPr>
            <p:spPr bwMode="auto">
              <a:xfrm flipV="1">
                <a:off x="1574" y="3089"/>
                <a:ext cx="90" cy="82"/>
              </a:xfrm>
              <a:prstGeom prst="line">
                <a:avLst/>
              </a:prstGeom>
              <a:noFill/>
              <a:ln w="9525">
                <a:solidFill>
                  <a:srgbClr val="0000FF"/>
                </a:solidFill>
                <a:prstDash val="dash"/>
                <a:round/>
                <a:headEnd/>
                <a:tailEnd/>
              </a:ln>
            </p:spPr>
            <p:txBody>
              <a:bodyPr/>
              <a:lstStyle/>
              <a:p>
                <a:endParaRPr lang="it-IT"/>
              </a:p>
            </p:txBody>
          </p:sp>
          <p:sp>
            <p:nvSpPr>
              <p:cNvPr id="6201" name="Line 79"/>
              <p:cNvSpPr>
                <a:spLocks noChangeShapeType="1"/>
              </p:cNvSpPr>
              <p:nvPr/>
            </p:nvSpPr>
            <p:spPr bwMode="auto">
              <a:xfrm flipV="1">
                <a:off x="1219" y="3093"/>
                <a:ext cx="437" cy="139"/>
              </a:xfrm>
              <a:prstGeom prst="line">
                <a:avLst/>
              </a:prstGeom>
              <a:noFill/>
              <a:ln w="9525">
                <a:solidFill>
                  <a:srgbClr val="0000FF"/>
                </a:solidFill>
                <a:prstDash val="dash"/>
                <a:round/>
                <a:headEnd/>
                <a:tailEnd/>
              </a:ln>
            </p:spPr>
            <p:txBody>
              <a:bodyPr/>
              <a:lstStyle/>
              <a:p>
                <a:endParaRPr lang="it-IT"/>
              </a:p>
            </p:txBody>
          </p:sp>
          <p:sp>
            <p:nvSpPr>
              <p:cNvPr id="6202" name="Line 80"/>
              <p:cNvSpPr>
                <a:spLocks noChangeShapeType="1"/>
              </p:cNvSpPr>
              <p:nvPr/>
            </p:nvSpPr>
            <p:spPr bwMode="auto">
              <a:xfrm flipV="1">
                <a:off x="1664" y="3043"/>
                <a:ext cx="91" cy="28"/>
              </a:xfrm>
              <a:prstGeom prst="line">
                <a:avLst/>
              </a:prstGeom>
              <a:noFill/>
              <a:ln w="15875">
                <a:solidFill>
                  <a:srgbClr val="000000"/>
                </a:solidFill>
                <a:round/>
                <a:headEnd/>
                <a:tailEnd/>
              </a:ln>
            </p:spPr>
            <p:txBody>
              <a:bodyPr/>
              <a:lstStyle/>
              <a:p>
                <a:endParaRPr lang="it-IT"/>
              </a:p>
            </p:txBody>
          </p:sp>
          <p:sp>
            <p:nvSpPr>
              <p:cNvPr id="6203" name="Line 81"/>
              <p:cNvSpPr>
                <a:spLocks noChangeShapeType="1"/>
              </p:cNvSpPr>
              <p:nvPr/>
            </p:nvSpPr>
            <p:spPr bwMode="auto">
              <a:xfrm>
                <a:off x="1755" y="3043"/>
                <a:ext cx="1" cy="28"/>
              </a:xfrm>
              <a:prstGeom prst="line">
                <a:avLst/>
              </a:prstGeom>
              <a:noFill/>
              <a:ln w="15875">
                <a:solidFill>
                  <a:srgbClr val="000000"/>
                </a:solidFill>
                <a:round/>
                <a:headEnd/>
                <a:tailEnd/>
              </a:ln>
            </p:spPr>
            <p:txBody>
              <a:bodyPr/>
              <a:lstStyle/>
              <a:p>
                <a:endParaRPr lang="it-IT"/>
              </a:p>
            </p:txBody>
          </p:sp>
          <p:sp>
            <p:nvSpPr>
              <p:cNvPr id="6204" name="Line 82"/>
              <p:cNvSpPr>
                <a:spLocks noChangeShapeType="1"/>
              </p:cNvSpPr>
              <p:nvPr/>
            </p:nvSpPr>
            <p:spPr bwMode="auto">
              <a:xfrm>
                <a:off x="1755" y="3071"/>
                <a:ext cx="179" cy="0"/>
              </a:xfrm>
              <a:prstGeom prst="line">
                <a:avLst/>
              </a:prstGeom>
              <a:noFill/>
              <a:ln w="15875">
                <a:solidFill>
                  <a:srgbClr val="000000"/>
                </a:solidFill>
                <a:round/>
                <a:headEnd/>
                <a:tailEnd/>
              </a:ln>
            </p:spPr>
            <p:txBody>
              <a:bodyPr/>
              <a:lstStyle/>
              <a:p>
                <a:endParaRPr lang="it-IT"/>
              </a:p>
            </p:txBody>
          </p:sp>
          <p:sp>
            <p:nvSpPr>
              <p:cNvPr id="6205" name="Line 83"/>
              <p:cNvSpPr>
                <a:spLocks noChangeShapeType="1"/>
              </p:cNvSpPr>
              <p:nvPr/>
            </p:nvSpPr>
            <p:spPr bwMode="auto">
              <a:xfrm flipH="1">
                <a:off x="1844" y="3071"/>
                <a:ext cx="90" cy="106"/>
              </a:xfrm>
              <a:prstGeom prst="line">
                <a:avLst/>
              </a:prstGeom>
              <a:noFill/>
              <a:ln w="9525">
                <a:solidFill>
                  <a:srgbClr val="0000FF"/>
                </a:solidFill>
                <a:prstDash val="dash"/>
                <a:round/>
                <a:headEnd/>
                <a:tailEnd/>
              </a:ln>
            </p:spPr>
            <p:txBody>
              <a:bodyPr/>
              <a:lstStyle/>
              <a:p>
                <a:endParaRPr lang="it-IT"/>
              </a:p>
            </p:txBody>
          </p:sp>
          <p:sp>
            <p:nvSpPr>
              <p:cNvPr id="6206" name="Line 84"/>
              <p:cNvSpPr>
                <a:spLocks noChangeShapeType="1"/>
              </p:cNvSpPr>
              <p:nvPr/>
            </p:nvSpPr>
            <p:spPr bwMode="auto">
              <a:xfrm flipV="1">
                <a:off x="1844" y="3098"/>
                <a:ext cx="1" cy="82"/>
              </a:xfrm>
              <a:prstGeom prst="line">
                <a:avLst/>
              </a:prstGeom>
              <a:noFill/>
              <a:ln w="9525">
                <a:solidFill>
                  <a:srgbClr val="0000FF"/>
                </a:solidFill>
                <a:prstDash val="dash"/>
                <a:round/>
                <a:headEnd/>
                <a:tailEnd/>
              </a:ln>
            </p:spPr>
            <p:txBody>
              <a:bodyPr/>
              <a:lstStyle/>
              <a:p>
                <a:endParaRPr lang="it-IT"/>
              </a:p>
            </p:txBody>
          </p:sp>
          <p:sp>
            <p:nvSpPr>
              <p:cNvPr id="6207" name="Line 85"/>
              <p:cNvSpPr>
                <a:spLocks noChangeShapeType="1"/>
              </p:cNvSpPr>
              <p:nvPr/>
            </p:nvSpPr>
            <p:spPr bwMode="auto">
              <a:xfrm flipH="1" flipV="1">
                <a:off x="1219" y="3124"/>
                <a:ext cx="265" cy="111"/>
              </a:xfrm>
              <a:prstGeom prst="line">
                <a:avLst/>
              </a:prstGeom>
              <a:noFill/>
              <a:ln w="9525">
                <a:solidFill>
                  <a:srgbClr val="0000FF"/>
                </a:solidFill>
                <a:prstDash val="dash"/>
                <a:round/>
                <a:headEnd/>
                <a:tailEnd/>
              </a:ln>
            </p:spPr>
            <p:txBody>
              <a:bodyPr/>
              <a:lstStyle/>
              <a:p>
                <a:endParaRPr lang="it-IT"/>
              </a:p>
            </p:txBody>
          </p:sp>
          <p:sp>
            <p:nvSpPr>
              <p:cNvPr id="6208" name="Line 86"/>
              <p:cNvSpPr>
                <a:spLocks noChangeShapeType="1"/>
              </p:cNvSpPr>
              <p:nvPr/>
            </p:nvSpPr>
            <p:spPr bwMode="auto">
              <a:xfrm flipH="1">
                <a:off x="856" y="3121"/>
                <a:ext cx="374" cy="31"/>
              </a:xfrm>
              <a:prstGeom prst="line">
                <a:avLst/>
              </a:prstGeom>
              <a:noFill/>
              <a:ln w="9525">
                <a:solidFill>
                  <a:srgbClr val="3366FF"/>
                </a:solidFill>
                <a:prstDash val="dash"/>
                <a:round/>
                <a:headEnd/>
                <a:tailEnd type="triangle" w="med" len="med"/>
              </a:ln>
            </p:spPr>
            <p:txBody>
              <a:bodyPr/>
              <a:lstStyle/>
              <a:p>
                <a:endParaRPr lang="it-IT"/>
              </a:p>
            </p:txBody>
          </p:sp>
        </p:grpSp>
        <p:grpSp>
          <p:nvGrpSpPr>
            <p:cNvPr id="6168" name="Group 87"/>
            <p:cNvGrpSpPr>
              <a:grpSpLocks/>
            </p:cNvGrpSpPr>
            <p:nvPr/>
          </p:nvGrpSpPr>
          <p:grpSpPr bwMode="auto">
            <a:xfrm>
              <a:off x="116" y="3378"/>
              <a:ext cx="1826" cy="269"/>
              <a:chOff x="108" y="3002"/>
              <a:chExt cx="1826" cy="269"/>
            </a:xfrm>
          </p:grpSpPr>
          <p:grpSp>
            <p:nvGrpSpPr>
              <p:cNvPr id="6172" name="Group 88"/>
              <p:cNvGrpSpPr>
                <a:grpSpLocks/>
              </p:cNvGrpSpPr>
              <p:nvPr/>
            </p:nvGrpSpPr>
            <p:grpSpPr bwMode="auto">
              <a:xfrm>
                <a:off x="1033" y="3087"/>
                <a:ext cx="901" cy="149"/>
                <a:chOff x="2848" y="7401"/>
                <a:chExt cx="1347" cy="732"/>
              </a:xfrm>
            </p:grpSpPr>
            <p:sp>
              <p:nvSpPr>
                <p:cNvPr id="6192" name="Freeform 89"/>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w="9525">
                  <a:noFill/>
                  <a:round/>
                  <a:headEnd/>
                  <a:tailEnd/>
                </a:ln>
              </p:spPr>
              <p:txBody>
                <a:bodyPr/>
                <a:lstStyle/>
                <a:p>
                  <a:endParaRPr lang="it-IT"/>
                </a:p>
              </p:txBody>
            </p:sp>
            <p:sp>
              <p:nvSpPr>
                <p:cNvPr id="6193" name="Freeform 90"/>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p:spPr>
              <p:txBody>
                <a:bodyPr/>
                <a:lstStyle/>
                <a:p>
                  <a:endParaRPr lang="it-IT"/>
                </a:p>
              </p:txBody>
            </p:sp>
          </p:grpSp>
          <p:sp>
            <p:nvSpPr>
              <p:cNvPr id="6173" name="Line 91"/>
              <p:cNvSpPr>
                <a:spLocks noChangeShapeType="1"/>
              </p:cNvSpPr>
              <p:nvPr/>
            </p:nvSpPr>
            <p:spPr bwMode="auto">
              <a:xfrm flipH="1" flipV="1">
                <a:off x="1396" y="3117"/>
                <a:ext cx="88" cy="109"/>
              </a:xfrm>
              <a:prstGeom prst="line">
                <a:avLst/>
              </a:prstGeom>
              <a:noFill/>
              <a:ln w="9525">
                <a:solidFill>
                  <a:srgbClr val="0000FF"/>
                </a:solidFill>
                <a:prstDash val="dash"/>
                <a:round/>
                <a:headEnd/>
                <a:tailEnd/>
              </a:ln>
            </p:spPr>
            <p:txBody>
              <a:bodyPr/>
              <a:lstStyle/>
              <a:p>
                <a:endParaRPr lang="it-IT"/>
              </a:p>
            </p:txBody>
          </p:sp>
          <p:grpSp>
            <p:nvGrpSpPr>
              <p:cNvPr id="6174" name="Group 92"/>
              <p:cNvGrpSpPr>
                <a:grpSpLocks/>
              </p:cNvGrpSpPr>
              <p:nvPr/>
            </p:nvGrpSpPr>
            <p:grpSpPr bwMode="auto">
              <a:xfrm>
                <a:off x="702" y="3118"/>
                <a:ext cx="177" cy="153"/>
                <a:chOff x="2317" y="7521"/>
                <a:chExt cx="339" cy="340"/>
              </a:xfrm>
            </p:grpSpPr>
            <p:sp>
              <p:nvSpPr>
                <p:cNvPr id="6189" name="Oval 93"/>
                <p:cNvSpPr>
                  <a:spLocks noChangeArrowheads="1"/>
                </p:cNvSpPr>
                <p:nvPr/>
              </p:nvSpPr>
              <p:spPr bwMode="auto">
                <a:xfrm>
                  <a:off x="2317" y="7521"/>
                  <a:ext cx="339" cy="340"/>
                </a:xfrm>
                <a:prstGeom prst="ellipse">
                  <a:avLst/>
                </a:prstGeom>
                <a:solidFill>
                  <a:srgbClr val="FFFFFF"/>
                </a:solidFill>
                <a:ln w="9525">
                  <a:solidFill>
                    <a:srgbClr val="FF6600"/>
                  </a:solidFill>
                  <a:round/>
                  <a:headEnd/>
                  <a:tailEnd/>
                </a:ln>
              </p:spPr>
              <p:txBody>
                <a:bodyPr/>
                <a:lstStyle/>
                <a:p>
                  <a:endParaRPr lang="it-IT"/>
                </a:p>
              </p:txBody>
            </p:sp>
            <p:sp>
              <p:nvSpPr>
                <p:cNvPr id="6190" name="Rectangle 94"/>
                <p:cNvSpPr>
                  <a:spLocks noChangeArrowheads="1"/>
                </p:cNvSpPr>
                <p:nvPr/>
              </p:nvSpPr>
              <p:spPr bwMode="auto">
                <a:xfrm>
                  <a:off x="2367" y="7569"/>
                  <a:ext cx="241" cy="211"/>
                </a:xfrm>
                <a:prstGeom prst="rect">
                  <a:avLst/>
                </a:prstGeom>
                <a:solidFill>
                  <a:srgbClr val="FFFFFF"/>
                </a:solidFill>
                <a:ln w="9525">
                  <a:noFill/>
                  <a:miter lim="800000"/>
                  <a:headEnd/>
                  <a:tailEnd/>
                </a:ln>
              </p:spPr>
              <p:txBody>
                <a:bodyPr/>
                <a:lstStyle/>
                <a:p>
                  <a:endParaRPr lang="it-IT"/>
                </a:p>
              </p:txBody>
            </p:sp>
            <p:sp>
              <p:nvSpPr>
                <p:cNvPr id="6191" name="Rectangle 95"/>
                <p:cNvSpPr>
                  <a:spLocks noChangeArrowheads="1"/>
                </p:cNvSpPr>
                <p:nvPr/>
              </p:nvSpPr>
              <p:spPr bwMode="auto">
                <a:xfrm>
                  <a:off x="2378" y="7587"/>
                  <a:ext cx="208" cy="173"/>
                </a:xfrm>
                <a:prstGeom prst="rect">
                  <a:avLst/>
                </a:prstGeom>
                <a:noFill/>
                <a:ln w="9525">
                  <a:noFill/>
                  <a:miter lim="800000"/>
                  <a:headEnd/>
                  <a:tailEnd/>
                </a:ln>
              </p:spPr>
              <p:txBody>
                <a:bodyPr lIns="0" tIns="0" rIns="0" bIns="0"/>
                <a:lstStyle/>
                <a:p>
                  <a:pPr eaLnBrk="0" hangingPunct="0"/>
                  <a:r>
                    <a:rPr lang="it-IT" sz="1000">
                      <a:solidFill>
                        <a:srgbClr val="000000"/>
                      </a:solidFill>
                      <a:latin typeface="Times New Roman" pitchFamily="18" charset="0"/>
                    </a:rPr>
                    <a:t> Ps</a:t>
                  </a:r>
                  <a:endParaRPr lang="it-IT" sz="1000">
                    <a:latin typeface="Times New Roman" pitchFamily="18" charset="0"/>
                  </a:endParaRPr>
                </a:p>
              </p:txBody>
            </p:sp>
          </p:grpSp>
          <p:grpSp>
            <p:nvGrpSpPr>
              <p:cNvPr id="6175" name="Group 96"/>
              <p:cNvGrpSpPr>
                <a:grpSpLocks/>
              </p:cNvGrpSpPr>
              <p:nvPr/>
            </p:nvGrpSpPr>
            <p:grpSpPr bwMode="auto">
              <a:xfrm>
                <a:off x="108" y="3002"/>
                <a:ext cx="1546" cy="71"/>
                <a:chOff x="1393" y="6916"/>
                <a:chExt cx="2383" cy="433"/>
              </a:xfrm>
            </p:grpSpPr>
            <p:sp>
              <p:nvSpPr>
                <p:cNvPr id="6187" name="Line 97"/>
                <p:cNvSpPr>
                  <a:spLocks noChangeShapeType="1"/>
                </p:cNvSpPr>
                <p:nvPr/>
              </p:nvSpPr>
              <p:spPr bwMode="auto">
                <a:xfrm>
                  <a:off x="1393" y="6916"/>
                  <a:ext cx="2325" cy="402"/>
                </a:xfrm>
                <a:prstGeom prst="line">
                  <a:avLst/>
                </a:prstGeom>
                <a:noFill/>
                <a:ln w="9525">
                  <a:solidFill>
                    <a:srgbClr val="000000"/>
                  </a:solidFill>
                  <a:round/>
                  <a:headEnd/>
                  <a:tailEnd/>
                </a:ln>
              </p:spPr>
              <p:txBody>
                <a:bodyPr/>
                <a:lstStyle/>
                <a:p>
                  <a:endParaRPr lang="it-IT"/>
                </a:p>
              </p:txBody>
            </p:sp>
            <p:sp>
              <p:nvSpPr>
                <p:cNvPr id="6188" name="Freeform 98"/>
                <p:cNvSpPr>
                  <a:spLocks/>
                </p:cNvSpPr>
                <p:nvPr/>
              </p:nvSpPr>
              <p:spPr bwMode="auto">
                <a:xfrm>
                  <a:off x="3710" y="7288"/>
                  <a:ext cx="66" cy="61"/>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w="9525">
                  <a:noFill/>
                  <a:round/>
                  <a:headEnd/>
                  <a:tailEnd/>
                </a:ln>
              </p:spPr>
              <p:txBody>
                <a:bodyPr/>
                <a:lstStyle/>
                <a:p>
                  <a:endParaRPr lang="it-IT"/>
                </a:p>
              </p:txBody>
            </p:sp>
          </p:grpSp>
          <p:sp>
            <p:nvSpPr>
              <p:cNvPr id="6176" name="Line 99"/>
              <p:cNvSpPr>
                <a:spLocks noChangeShapeType="1"/>
              </p:cNvSpPr>
              <p:nvPr/>
            </p:nvSpPr>
            <p:spPr bwMode="auto">
              <a:xfrm flipV="1">
                <a:off x="1215" y="3125"/>
                <a:ext cx="181" cy="110"/>
              </a:xfrm>
              <a:prstGeom prst="line">
                <a:avLst/>
              </a:prstGeom>
              <a:noFill/>
              <a:ln w="9525">
                <a:solidFill>
                  <a:srgbClr val="0000FF"/>
                </a:solidFill>
                <a:prstDash val="dash"/>
                <a:round/>
                <a:headEnd/>
                <a:tailEnd/>
              </a:ln>
            </p:spPr>
            <p:txBody>
              <a:bodyPr/>
              <a:lstStyle/>
              <a:p>
                <a:endParaRPr lang="it-IT"/>
              </a:p>
            </p:txBody>
          </p:sp>
          <p:sp>
            <p:nvSpPr>
              <p:cNvPr id="6177" name="Line 100"/>
              <p:cNvSpPr>
                <a:spLocks noChangeShapeType="1"/>
              </p:cNvSpPr>
              <p:nvPr/>
            </p:nvSpPr>
            <p:spPr bwMode="auto">
              <a:xfrm flipH="1">
                <a:off x="1574" y="3098"/>
                <a:ext cx="270" cy="73"/>
              </a:xfrm>
              <a:prstGeom prst="line">
                <a:avLst/>
              </a:prstGeom>
              <a:noFill/>
              <a:ln w="9525">
                <a:solidFill>
                  <a:srgbClr val="0000FF"/>
                </a:solidFill>
                <a:prstDash val="dash"/>
                <a:round/>
                <a:headEnd/>
                <a:tailEnd/>
              </a:ln>
            </p:spPr>
            <p:txBody>
              <a:bodyPr/>
              <a:lstStyle/>
              <a:p>
                <a:endParaRPr lang="it-IT"/>
              </a:p>
            </p:txBody>
          </p:sp>
          <p:sp>
            <p:nvSpPr>
              <p:cNvPr id="6178" name="Line 101"/>
              <p:cNvSpPr>
                <a:spLocks noChangeShapeType="1"/>
              </p:cNvSpPr>
              <p:nvPr/>
            </p:nvSpPr>
            <p:spPr bwMode="auto">
              <a:xfrm flipV="1">
                <a:off x="1574" y="3089"/>
                <a:ext cx="90" cy="82"/>
              </a:xfrm>
              <a:prstGeom prst="line">
                <a:avLst/>
              </a:prstGeom>
              <a:noFill/>
              <a:ln w="9525">
                <a:solidFill>
                  <a:srgbClr val="0000FF"/>
                </a:solidFill>
                <a:prstDash val="dash"/>
                <a:round/>
                <a:headEnd/>
                <a:tailEnd/>
              </a:ln>
            </p:spPr>
            <p:txBody>
              <a:bodyPr/>
              <a:lstStyle/>
              <a:p>
                <a:endParaRPr lang="it-IT"/>
              </a:p>
            </p:txBody>
          </p:sp>
          <p:sp>
            <p:nvSpPr>
              <p:cNvPr id="6179" name="Line 102"/>
              <p:cNvSpPr>
                <a:spLocks noChangeShapeType="1"/>
              </p:cNvSpPr>
              <p:nvPr/>
            </p:nvSpPr>
            <p:spPr bwMode="auto">
              <a:xfrm flipV="1">
                <a:off x="1219" y="3093"/>
                <a:ext cx="437" cy="139"/>
              </a:xfrm>
              <a:prstGeom prst="line">
                <a:avLst/>
              </a:prstGeom>
              <a:noFill/>
              <a:ln w="9525">
                <a:solidFill>
                  <a:srgbClr val="0000FF"/>
                </a:solidFill>
                <a:prstDash val="dash"/>
                <a:round/>
                <a:headEnd/>
                <a:tailEnd/>
              </a:ln>
            </p:spPr>
            <p:txBody>
              <a:bodyPr/>
              <a:lstStyle/>
              <a:p>
                <a:endParaRPr lang="it-IT"/>
              </a:p>
            </p:txBody>
          </p:sp>
          <p:sp>
            <p:nvSpPr>
              <p:cNvPr id="6180" name="Line 103"/>
              <p:cNvSpPr>
                <a:spLocks noChangeShapeType="1"/>
              </p:cNvSpPr>
              <p:nvPr/>
            </p:nvSpPr>
            <p:spPr bwMode="auto">
              <a:xfrm flipV="1">
                <a:off x="1664" y="3043"/>
                <a:ext cx="91" cy="28"/>
              </a:xfrm>
              <a:prstGeom prst="line">
                <a:avLst/>
              </a:prstGeom>
              <a:noFill/>
              <a:ln w="15875">
                <a:solidFill>
                  <a:srgbClr val="000000"/>
                </a:solidFill>
                <a:round/>
                <a:headEnd/>
                <a:tailEnd/>
              </a:ln>
            </p:spPr>
            <p:txBody>
              <a:bodyPr/>
              <a:lstStyle/>
              <a:p>
                <a:endParaRPr lang="it-IT"/>
              </a:p>
            </p:txBody>
          </p:sp>
          <p:sp>
            <p:nvSpPr>
              <p:cNvPr id="6181" name="Line 104"/>
              <p:cNvSpPr>
                <a:spLocks noChangeShapeType="1"/>
              </p:cNvSpPr>
              <p:nvPr/>
            </p:nvSpPr>
            <p:spPr bwMode="auto">
              <a:xfrm>
                <a:off x="1755" y="3043"/>
                <a:ext cx="1" cy="28"/>
              </a:xfrm>
              <a:prstGeom prst="line">
                <a:avLst/>
              </a:prstGeom>
              <a:noFill/>
              <a:ln w="15875">
                <a:solidFill>
                  <a:srgbClr val="000000"/>
                </a:solidFill>
                <a:round/>
                <a:headEnd/>
                <a:tailEnd/>
              </a:ln>
            </p:spPr>
            <p:txBody>
              <a:bodyPr/>
              <a:lstStyle/>
              <a:p>
                <a:endParaRPr lang="it-IT"/>
              </a:p>
            </p:txBody>
          </p:sp>
          <p:sp>
            <p:nvSpPr>
              <p:cNvPr id="6182" name="Line 105"/>
              <p:cNvSpPr>
                <a:spLocks noChangeShapeType="1"/>
              </p:cNvSpPr>
              <p:nvPr/>
            </p:nvSpPr>
            <p:spPr bwMode="auto">
              <a:xfrm>
                <a:off x="1755" y="3071"/>
                <a:ext cx="179" cy="0"/>
              </a:xfrm>
              <a:prstGeom prst="line">
                <a:avLst/>
              </a:prstGeom>
              <a:noFill/>
              <a:ln w="15875">
                <a:solidFill>
                  <a:srgbClr val="000000"/>
                </a:solidFill>
                <a:round/>
                <a:headEnd/>
                <a:tailEnd/>
              </a:ln>
            </p:spPr>
            <p:txBody>
              <a:bodyPr/>
              <a:lstStyle/>
              <a:p>
                <a:endParaRPr lang="it-IT"/>
              </a:p>
            </p:txBody>
          </p:sp>
          <p:sp>
            <p:nvSpPr>
              <p:cNvPr id="6183" name="Line 106"/>
              <p:cNvSpPr>
                <a:spLocks noChangeShapeType="1"/>
              </p:cNvSpPr>
              <p:nvPr/>
            </p:nvSpPr>
            <p:spPr bwMode="auto">
              <a:xfrm flipH="1">
                <a:off x="1844" y="3071"/>
                <a:ext cx="90" cy="106"/>
              </a:xfrm>
              <a:prstGeom prst="line">
                <a:avLst/>
              </a:prstGeom>
              <a:noFill/>
              <a:ln w="9525">
                <a:solidFill>
                  <a:srgbClr val="0000FF"/>
                </a:solidFill>
                <a:prstDash val="dash"/>
                <a:round/>
                <a:headEnd/>
                <a:tailEnd/>
              </a:ln>
            </p:spPr>
            <p:txBody>
              <a:bodyPr/>
              <a:lstStyle/>
              <a:p>
                <a:endParaRPr lang="it-IT"/>
              </a:p>
            </p:txBody>
          </p:sp>
          <p:sp>
            <p:nvSpPr>
              <p:cNvPr id="6184" name="Line 107"/>
              <p:cNvSpPr>
                <a:spLocks noChangeShapeType="1"/>
              </p:cNvSpPr>
              <p:nvPr/>
            </p:nvSpPr>
            <p:spPr bwMode="auto">
              <a:xfrm flipV="1">
                <a:off x="1844" y="3098"/>
                <a:ext cx="1" cy="82"/>
              </a:xfrm>
              <a:prstGeom prst="line">
                <a:avLst/>
              </a:prstGeom>
              <a:noFill/>
              <a:ln w="9525">
                <a:solidFill>
                  <a:srgbClr val="0000FF"/>
                </a:solidFill>
                <a:prstDash val="dash"/>
                <a:round/>
                <a:headEnd/>
                <a:tailEnd/>
              </a:ln>
            </p:spPr>
            <p:txBody>
              <a:bodyPr/>
              <a:lstStyle/>
              <a:p>
                <a:endParaRPr lang="it-IT"/>
              </a:p>
            </p:txBody>
          </p:sp>
          <p:sp>
            <p:nvSpPr>
              <p:cNvPr id="6185" name="Line 108"/>
              <p:cNvSpPr>
                <a:spLocks noChangeShapeType="1"/>
              </p:cNvSpPr>
              <p:nvPr/>
            </p:nvSpPr>
            <p:spPr bwMode="auto">
              <a:xfrm flipH="1" flipV="1">
                <a:off x="1219" y="3124"/>
                <a:ext cx="265" cy="111"/>
              </a:xfrm>
              <a:prstGeom prst="line">
                <a:avLst/>
              </a:prstGeom>
              <a:noFill/>
              <a:ln w="9525">
                <a:solidFill>
                  <a:srgbClr val="0000FF"/>
                </a:solidFill>
                <a:prstDash val="dash"/>
                <a:round/>
                <a:headEnd/>
                <a:tailEnd/>
              </a:ln>
            </p:spPr>
            <p:txBody>
              <a:bodyPr/>
              <a:lstStyle/>
              <a:p>
                <a:endParaRPr lang="it-IT"/>
              </a:p>
            </p:txBody>
          </p:sp>
          <p:sp>
            <p:nvSpPr>
              <p:cNvPr id="6186" name="Line 109"/>
              <p:cNvSpPr>
                <a:spLocks noChangeShapeType="1"/>
              </p:cNvSpPr>
              <p:nvPr/>
            </p:nvSpPr>
            <p:spPr bwMode="auto">
              <a:xfrm flipH="1">
                <a:off x="856" y="3121"/>
                <a:ext cx="374" cy="31"/>
              </a:xfrm>
              <a:prstGeom prst="line">
                <a:avLst/>
              </a:prstGeom>
              <a:noFill/>
              <a:ln w="9525">
                <a:solidFill>
                  <a:srgbClr val="3366FF"/>
                </a:solidFill>
                <a:prstDash val="dash"/>
                <a:round/>
                <a:headEnd/>
                <a:tailEnd type="triangle" w="med" len="med"/>
              </a:ln>
            </p:spPr>
            <p:txBody>
              <a:bodyPr/>
              <a:lstStyle/>
              <a:p>
                <a:endParaRPr lang="it-IT"/>
              </a:p>
            </p:txBody>
          </p:sp>
        </p:grpSp>
        <p:sp>
          <p:nvSpPr>
            <p:cNvPr id="6169" name="AutoShape 110"/>
            <p:cNvSpPr>
              <a:spLocks noChangeArrowheads="1"/>
            </p:cNvSpPr>
            <p:nvPr/>
          </p:nvSpPr>
          <p:spPr bwMode="auto">
            <a:xfrm>
              <a:off x="128" y="2664"/>
              <a:ext cx="584" cy="80"/>
            </a:xfrm>
            <a:prstGeom prst="rightArrow">
              <a:avLst>
                <a:gd name="adj1" fmla="val 50000"/>
                <a:gd name="adj2" fmla="val 182500"/>
              </a:avLst>
            </a:prstGeom>
            <a:solidFill>
              <a:srgbClr val="FF0000"/>
            </a:solidFill>
            <a:ln w="9525">
              <a:solidFill>
                <a:srgbClr val="FF0000"/>
              </a:solidFill>
              <a:miter lim="800000"/>
              <a:headEnd/>
              <a:tailEnd/>
            </a:ln>
          </p:spPr>
          <p:txBody>
            <a:bodyPr wrap="none" anchor="ctr"/>
            <a:lstStyle/>
            <a:p>
              <a:endParaRPr lang="it-IT"/>
            </a:p>
          </p:txBody>
        </p:sp>
        <p:sp>
          <p:nvSpPr>
            <p:cNvPr id="6170" name="Rectangle 111"/>
            <p:cNvSpPr>
              <a:spLocks noChangeArrowheads="1"/>
            </p:cNvSpPr>
            <p:nvPr/>
          </p:nvSpPr>
          <p:spPr bwMode="auto">
            <a:xfrm>
              <a:off x="121" y="4046"/>
              <a:ext cx="809" cy="139"/>
            </a:xfrm>
            <a:prstGeom prst="rect">
              <a:avLst/>
            </a:prstGeom>
            <a:noFill/>
            <a:ln w="9525">
              <a:noFill/>
              <a:miter lim="800000"/>
              <a:headEnd/>
              <a:tailEnd/>
            </a:ln>
          </p:spPr>
          <p:txBody>
            <a:bodyPr lIns="0" tIns="0" rIns="0" bIns="0"/>
            <a:lstStyle/>
            <a:p>
              <a:pPr eaLnBrk="0" hangingPunct="0"/>
              <a:r>
                <a:rPr lang="it-IT" sz="1000" b="1">
                  <a:solidFill>
                    <a:srgbClr val="000000"/>
                  </a:solidFill>
                  <a:latin typeface="Times New Roman" pitchFamily="18" charset="0"/>
                </a:rPr>
                <a:t>Positronium emission</a:t>
              </a:r>
              <a:endParaRPr lang="it-IT" sz="1000">
                <a:latin typeface="Times New Roman" pitchFamily="18" charset="0"/>
              </a:endParaRPr>
            </a:p>
          </p:txBody>
        </p:sp>
        <p:sp>
          <p:nvSpPr>
            <p:cNvPr id="6171" name="AutoShape 112"/>
            <p:cNvSpPr>
              <a:spLocks noChangeArrowheads="1"/>
            </p:cNvSpPr>
            <p:nvPr/>
          </p:nvSpPr>
          <p:spPr bwMode="auto">
            <a:xfrm rot="10800000">
              <a:off x="152" y="3896"/>
              <a:ext cx="584" cy="80"/>
            </a:xfrm>
            <a:prstGeom prst="rightArrow">
              <a:avLst>
                <a:gd name="adj1" fmla="val 50000"/>
                <a:gd name="adj2" fmla="val 182500"/>
              </a:avLst>
            </a:prstGeom>
            <a:solidFill>
              <a:srgbClr val="0000FF"/>
            </a:solidFill>
            <a:ln w="9525">
              <a:solidFill>
                <a:srgbClr val="0000FF"/>
              </a:solidFill>
              <a:miter lim="800000"/>
              <a:headEnd/>
              <a:tailEnd/>
            </a:ln>
          </p:spPr>
          <p:txBody>
            <a:bodyPr wrap="none" anchor="ctr"/>
            <a:lstStyle/>
            <a:p>
              <a:endParaRPr lang="it-IT"/>
            </a:p>
          </p:txBody>
        </p:sp>
      </p:grpSp>
      <p:sp>
        <p:nvSpPr>
          <p:cNvPr id="6153" name="Text Box 113"/>
          <p:cNvSpPr txBox="1">
            <a:spLocks noChangeArrowheads="1"/>
          </p:cNvSpPr>
          <p:nvPr/>
        </p:nvSpPr>
        <p:spPr bwMode="auto">
          <a:xfrm>
            <a:off x="123825" y="4171950"/>
            <a:ext cx="4391025" cy="641350"/>
          </a:xfrm>
          <a:prstGeom prst="rect">
            <a:avLst/>
          </a:prstGeom>
          <a:noFill/>
          <a:ln w="9525">
            <a:noFill/>
            <a:miter lim="800000"/>
            <a:headEnd/>
            <a:tailEnd/>
          </a:ln>
        </p:spPr>
        <p:txBody>
          <a:bodyPr>
            <a:spAutoFit/>
          </a:bodyPr>
          <a:lstStyle/>
          <a:p>
            <a:pPr>
              <a:spcBef>
                <a:spcPct val="50000"/>
              </a:spcBef>
            </a:pPr>
            <a:r>
              <a:rPr lang="en-US"/>
              <a:t>Orto-Ps produced in the bulk and “thermalized” by collision on pore walls</a:t>
            </a:r>
          </a:p>
        </p:txBody>
      </p:sp>
      <p:graphicFrame>
        <p:nvGraphicFramePr>
          <p:cNvPr id="6146" name="Object 114"/>
          <p:cNvGraphicFramePr>
            <a:graphicFrameLocks noChangeAspect="1"/>
          </p:cNvGraphicFramePr>
          <p:nvPr/>
        </p:nvGraphicFramePr>
        <p:xfrm>
          <a:off x="1895475" y="5492750"/>
          <a:ext cx="2228850" cy="479425"/>
        </p:xfrm>
        <a:graphic>
          <a:graphicData uri="http://schemas.openxmlformats.org/presentationml/2006/ole">
            <p:oleObj spid="_x0000_s6146" name="Equation" r:id="rId6" imgW="1282680" imgH="266400" progId="Equation.3">
              <p:embed/>
            </p:oleObj>
          </a:graphicData>
        </a:graphic>
      </p:graphicFrame>
      <p:sp>
        <p:nvSpPr>
          <p:cNvPr id="6154" name="Text Box 115"/>
          <p:cNvSpPr txBox="1">
            <a:spLocks noChangeArrowheads="1"/>
          </p:cNvSpPr>
          <p:nvPr/>
        </p:nvSpPr>
        <p:spPr bwMode="auto">
          <a:xfrm>
            <a:off x="200025" y="4943475"/>
            <a:ext cx="3962400" cy="366713"/>
          </a:xfrm>
          <a:prstGeom prst="rect">
            <a:avLst/>
          </a:prstGeom>
          <a:noFill/>
          <a:ln w="9525">
            <a:noFill/>
            <a:miter lim="800000"/>
            <a:headEnd/>
            <a:tailEnd/>
          </a:ln>
        </p:spPr>
        <p:txBody>
          <a:bodyPr>
            <a:spAutoFit/>
          </a:bodyPr>
          <a:lstStyle/>
          <a:p>
            <a:pPr>
              <a:spcBef>
                <a:spcPct val="50000"/>
              </a:spcBef>
            </a:pPr>
            <a:r>
              <a:rPr lang="en-US"/>
              <a:t>Ps used for the reaction: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data 3"/>
          <p:cNvSpPr>
            <a:spLocks noGrp="1"/>
          </p:cNvSpPr>
          <p:nvPr>
            <p:ph type="dt" sz="quarter" idx="10"/>
          </p:nvPr>
        </p:nvSpPr>
        <p:spPr>
          <a:noFill/>
        </p:spPr>
        <p:txBody>
          <a:bodyPr/>
          <a:lstStyle/>
          <a:p>
            <a:fld id="{CC0BBFC3-4C78-4745-8057-7A0C9B4FF5C0}" type="datetime1">
              <a:rPr lang="en-US" smtClean="0"/>
              <a:t>10/3/2012</a:t>
            </a:fld>
            <a:endParaRPr lang="it-IT" smtClean="0"/>
          </a:p>
        </p:txBody>
      </p:sp>
      <p:sp>
        <p:nvSpPr>
          <p:cNvPr id="7173"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7174" name="Rectangle 111"/>
          <p:cNvSpPr>
            <a:spLocks/>
          </p:cNvSpPr>
          <p:nvPr/>
        </p:nvSpPr>
        <p:spPr bwMode="auto">
          <a:xfrm>
            <a:off x="546100" y="1346200"/>
            <a:ext cx="7188200" cy="1139825"/>
          </a:xfrm>
          <a:prstGeom prst="rect">
            <a:avLst/>
          </a:prstGeom>
          <a:noFill/>
          <a:ln w="12700">
            <a:noFill/>
            <a:miter lim="800000"/>
            <a:headEnd/>
            <a:tailEnd/>
          </a:ln>
        </p:spPr>
        <p:txBody>
          <a:bodyPr lIns="0" tIns="0" rIns="0" bIns="0"/>
          <a:lstStyle/>
          <a:p>
            <a:r>
              <a:rPr lang="en-US">
                <a:sym typeface="Gill Sans" charset="0"/>
              </a:rPr>
              <a:t>Conceptually similar to a charge exchange technique based on Rydberg cesium performed by ATRAP - C. Storry et al., Phys. Rev. Lett. 93 (2004) 263401</a:t>
            </a:r>
          </a:p>
        </p:txBody>
      </p:sp>
      <p:graphicFrame>
        <p:nvGraphicFramePr>
          <p:cNvPr id="7170" name="Object 115"/>
          <p:cNvGraphicFramePr>
            <a:graphicFrameLocks noChangeAspect="1"/>
          </p:cNvGraphicFramePr>
          <p:nvPr/>
        </p:nvGraphicFramePr>
        <p:xfrm>
          <a:off x="6229350" y="492125"/>
          <a:ext cx="2228850" cy="479425"/>
        </p:xfrm>
        <a:graphic>
          <a:graphicData uri="http://schemas.openxmlformats.org/presentationml/2006/ole">
            <p:oleObj spid="_x0000_s7170" name="Equation" r:id="rId4" imgW="1282680" imgH="266400" progId="Equation.3">
              <p:embed/>
            </p:oleObj>
          </a:graphicData>
        </a:graphic>
      </p:graphicFrame>
      <p:sp>
        <p:nvSpPr>
          <p:cNvPr id="7175" name="Text Box 116"/>
          <p:cNvSpPr txBox="1">
            <a:spLocks noChangeArrowheads="1"/>
          </p:cNvSpPr>
          <p:nvPr/>
        </p:nvSpPr>
        <p:spPr bwMode="auto">
          <a:xfrm>
            <a:off x="533400" y="523875"/>
            <a:ext cx="5353050" cy="366713"/>
          </a:xfrm>
          <a:prstGeom prst="rect">
            <a:avLst/>
          </a:prstGeom>
          <a:noFill/>
          <a:ln w="9525">
            <a:noFill/>
            <a:miter lim="800000"/>
            <a:headEnd/>
            <a:tailEnd/>
          </a:ln>
        </p:spPr>
        <p:txBody>
          <a:bodyPr>
            <a:spAutoFit/>
          </a:bodyPr>
          <a:lstStyle/>
          <a:p>
            <a:pPr>
              <a:spcBef>
                <a:spcPct val="50000"/>
              </a:spcBef>
            </a:pPr>
            <a:r>
              <a:rPr lang="en-US"/>
              <a:t>The charge-exchange reaction: </a:t>
            </a:r>
          </a:p>
        </p:txBody>
      </p:sp>
      <p:graphicFrame>
        <p:nvGraphicFramePr>
          <p:cNvPr id="7171" name="Object 120"/>
          <p:cNvGraphicFramePr>
            <a:graphicFrameLocks noChangeAspect="1"/>
          </p:cNvGraphicFramePr>
          <p:nvPr/>
        </p:nvGraphicFramePr>
        <p:xfrm>
          <a:off x="6035675" y="2390775"/>
          <a:ext cx="2411413" cy="679450"/>
        </p:xfrm>
        <a:graphic>
          <a:graphicData uri="http://schemas.openxmlformats.org/presentationml/2006/ole">
            <p:oleObj spid="_x0000_s7171" name="Equation" r:id="rId5" imgW="901440" imgH="253800" progId="">
              <p:embed/>
            </p:oleObj>
          </a:graphicData>
        </a:graphic>
      </p:graphicFrame>
      <p:sp>
        <p:nvSpPr>
          <p:cNvPr id="7176" name="Text Box 121"/>
          <p:cNvSpPr txBox="1">
            <a:spLocks noChangeArrowheads="1"/>
          </p:cNvSpPr>
          <p:nvPr/>
        </p:nvSpPr>
        <p:spPr bwMode="auto">
          <a:xfrm>
            <a:off x="447675" y="2381250"/>
            <a:ext cx="5457825" cy="641350"/>
          </a:xfrm>
          <a:prstGeom prst="rect">
            <a:avLst/>
          </a:prstGeom>
          <a:noFill/>
          <a:ln w="9525">
            <a:noFill/>
            <a:miter lim="800000"/>
            <a:headEnd/>
            <a:tailEnd/>
          </a:ln>
        </p:spPr>
        <p:txBody>
          <a:bodyPr>
            <a:spAutoFit/>
          </a:bodyPr>
          <a:lstStyle/>
          <a:p>
            <a:pPr>
              <a:spcBef>
                <a:spcPct val="50000"/>
              </a:spcBef>
            </a:pPr>
            <a:r>
              <a:rPr lang="en-US"/>
              <a:t>The cross-section is strongly dependent on the principal quantum number:</a:t>
            </a:r>
          </a:p>
        </p:txBody>
      </p:sp>
      <p:sp>
        <p:nvSpPr>
          <p:cNvPr id="7177" name="Line 123"/>
          <p:cNvSpPr>
            <a:spLocks noChangeShapeType="1"/>
          </p:cNvSpPr>
          <p:nvPr/>
        </p:nvSpPr>
        <p:spPr bwMode="auto">
          <a:xfrm flipH="1">
            <a:off x="4505325" y="3019425"/>
            <a:ext cx="1695450" cy="752475"/>
          </a:xfrm>
          <a:prstGeom prst="line">
            <a:avLst/>
          </a:prstGeom>
          <a:noFill/>
          <a:ln w="9525">
            <a:solidFill>
              <a:schemeClr val="tx1"/>
            </a:solidFill>
            <a:round/>
            <a:headEnd/>
            <a:tailEnd type="triangle" w="med" len="med"/>
          </a:ln>
        </p:spPr>
        <p:txBody>
          <a:bodyPr/>
          <a:lstStyle/>
          <a:p>
            <a:endParaRPr lang="it-IT"/>
          </a:p>
        </p:txBody>
      </p:sp>
      <p:sp>
        <p:nvSpPr>
          <p:cNvPr id="7178" name="Text Box 124"/>
          <p:cNvSpPr txBox="1">
            <a:spLocks noChangeArrowheads="1"/>
          </p:cNvSpPr>
          <p:nvPr/>
        </p:nvSpPr>
        <p:spPr bwMode="auto">
          <a:xfrm>
            <a:off x="571500" y="3876675"/>
            <a:ext cx="8229600" cy="366713"/>
          </a:xfrm>
          <a:prstGeom prst="rect">
            <a:avLst/>
          </a:prstGeom>
          <a:solidFill>
            <a:srgbClr val="FF9900">
              <a:alpha val="54117"/>
            </a:srgbClr>
          </a:solidFill>
          <a:ln w="9525">
            <a:noFill/>
            <a:miter lim="800000"/>
            <a:headEnd/>
            <a:tailEnd/>
          </a:ln>
        </p:spPr>
        <p:txBody>
          <a:bodyPr>
            <a:spAutoFit/>
          </a:bodyPr>
          <a:lstStyle/>
          <a:p>
            <a:pPr>
              <a:spcBef>
                <a:spcPct val="50000"/>
              </a:spcBef>
            </a:pPr>
            <a:r>
              <a:rPr lang="en-US"/>
              <a:t>Laser excitation to Rydberg states of the Positronium atom is needed</a:t>
            </a:r>
          </a:p>
        </p:txBody>
      </p:sp>
      <p:sp>
        <p:nvSpPr>
          <p:cNvPr id="7179" name="Rectangle 125"/>
          <p:cNvSpPr>
            <a:spLocks noChangeArrowheads="1"/>
          </p:cNvSpPr>
          <p:nvPr/>
        </p:nvSpPr>
        <p:spPr bwMode="auto">
          <a:xfrm>
            <a:off x="466725" y="4702175"/>
            <a:ext cx="7800975" cy="915988"/>
          </a:xfrm>
          <a:prstGeom prst="rect">
            <a:avLst/>
          </a:prstGeom>
          <a:noFill/>
          <a:ln w="9525">
            <a:noFill/>
            <a:miter lim="800000"/>
            <a:headEnd/>
            <a:tailEnd/>
          </a:ln>
        </p:spPr>
        <p:txBody>
          <a:bodyPr>
            <a:spAutoFit/>
          </a:bodyPr>
          <a:lstStyle/>
          <a:p>
            <a:r>
              <a:rPr lang="en-GB"/>
              <a:t>The travel distance in 20 ns (pulse duration) is only 2 mm.</a:t>
            </a:r>
          </a:p>
          <a:p>
            <a:r>
              <a:rPr lang="en-GB"/>
              <a:t>With a production of 10</a:t>
            </a:r>
            <a:r>
              <a:rPr lang="en-GB" baseline="30000"/>
              <a:t>7</a:t>
            </a:r>
            <a:r>
              <a:rPr lang="en-GB"/>
              <a:t> oPs atoms per pulse (20 ns -10</a:t>
            </a:r>
            <a:r>
              <a:rPr lang="en-GB" baseline="30000"/>
              <a:t>8</a:t>
            </a:r>
            <a:r>
              <a:rPr lang="en-GB"/>
              <a:t> e+) </a:t>
            </a:r>
          </a:p>
          <a:p>
            <a:r>
              <a:rPr lang="en-GB"/>
              <a:t>a density of  10</a:t>
            </a:r>
            <a:r>
              <a:rPr lang="en-GB" baseline="30000"/>
              <a:t>15</a:t>
            </a:r>
            <a:r>
              <a:rPr lang="en-GB"/>
              <a:t> Ps/m</a:t>
            </a:r>
            <a:r>
              <a:rPr lang="en-GB" baseline="30000"/>
              <a:t>3</a:t>
            </a:r>
            <a:r>
              <a:rPr lang="en-GB"/>
              <a:t> is expected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data 3"/>
          <p:cNvSpPr>
            <a:spLocks noGrp="1"/>
          </p:cNvSpPr>
          <p:nvPr>
            <p:ph type="dt" sz="quarter" idx="10"/>
          </p:nvPr>
        </p:nvSpPr>
        <p:spPr>
          <a:noFill/>
        </p:spPr>
        <p:txBody>
          <a:bodyPr/>
          <a:lstStyle/>
          <a:p>
            <a:fld id="{586AE29F-3AB5-4557-9CB3-A75387EDE32C}" type="datetime1">
              <a:rPr lang="en-US" smtClean="0"/>
              <a:t>10/3/2012</a:t>
            </a:fld>
            <a:endParaRPr lang="it-IT" smtClean="0"/>
          </a:p>
        </p:txBody>
      </p:sp>
      <p:sp>
        <p:nvSpPr>
          <p:cNvPr id="21507"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1508" name="Text Box 4"/>
          <p:cNvSpPr txBox="1">
            <a:spLocks noChangeArrowheads="1"/>
          </p:cNvSpPr>
          <p:nvPr/>
        </p:nvSpPr>
        <p:spPr bwMode="auto">
          <a:xfrm>
            <a:off x="1847850" y="304800"/>
            <a:ext cx="5362575" cy="457200"/>
          </a:xfrm>
          <a:prstGeom prst="rect">
            <a:avLst/>
          </a:prstGeom>
          <a:solidFill>
            <a:srgbClr val="FFCC00"/>
          </a:solidFill>
          <a:ln w="9525">
            <a:noFill/>
            <a:miter lim="800000"/>
            <a:headEnd/>
            <a:tailEnd/>
          </a:ln>
        </p:spPr>
        <p:txBody>
          <a:bodyPr>
            <a:spAutoFit/>
          </a:bodyPr>
          <a:lstStyle/>
          <a:p>
            <a:pPr algn="ctr">
              <a:spcBef>
                <a:spcPct val="50000"/>
              </a:spcBef>
            </a:pPr>
            <a:r>
              <a:rPr lang="en-US" sz="2400"/>
              <a:t>Antihydrogen fall and detection</a:t>
            </a:r>
          </a:p>
        </p:txBody>
      </p:sp>
      <p:pic>
        <p:nvPicPr>
          <p:cNvPr id="21509" name="Picture 6"/>
          <p:cNvPicPr>
            <a:picLocks noChangeAspect="1" noChangeArrowheads="1"/>
          </p:cNvPicPr>
          <p:nvPr/>
        </p:nvPicPr>
        <p:blipFill>
          <a:blip r:embed="rId3" cstate="print"/>
          <a:srcRect/>
          <a:stretch>
            <a:fillRect/>
          </a:stretch>
        </p:blipFill>
        <p:spPr bwMode="auto">
          <a:xfrm>
            <a:off x="4959350" y="1381125"/>
            <a:ext cx="3279775" cy="822325"/>
          </a:xfrm>
          <a:prstGeom prst="rect">
            <a:avLst/>
          </a:prstGeom>
          <a:noFill/>
          <a:ln w="12700">
            <a:noFill/>
            <a:miter lim="800000"/>
            <a:headEnd/>
            <a:tailEnd/>
          </a:ln>
        </p:spPr>
      </p:pic>
      <p:pic>
        <p:nvPicPr>
          <p:cNvPr id="21510" name="Picture 7"/>
          <p:cNvPicPr>
            <a:picLocks noChangeAspect="1" noChangeArrowheads="1"/>
          </p:cNvPicPr>
          <p:nvPr/>
        </p:nvPicPr>
        <p:blipFill>
          <a:blip r:embed="rId4" cstate="print"/>
          <a:srcRect/>
          <a:stretch>
            <a:fillRect/>
          </a:stretch>
        </p:blipFill>
        <p:spPr bwMode="auto">
          <a:xfrm>
            <a:off x="600075" y="1162050"/>
            <a:ext cx="3295650" cy="1444625"/>
          </a:xfrm>
          <a:prstGeom prst="rect">
            <a:avLst/>
          </a:prstGeom>
          <a:noFill/>
          <a:ln w="9525">
            <a:noFill/>
            <a:miter lim="800000"/>
            <a:headEnd/>
            <a:tailEnd/>
          </a:ln>
        </p:spPr>
      </p:pic>
      <p:sp>
        <p:nvSpPr>
          <p:cNvPr id="21511" name="Rectangle 11"/>
          <p:cNvSpPr>
            <a:spLocks/>
          </p:cNvSpPr>
          <p:nvPr/>
        </p:nvSpPr>
        <p:spPr bwMode="auto">
          <a:xfrm>
            <a:off x="303213" y="5392738"/>
            <a:ext cx="8656637" cy="512762"/>
          </a:xfrm>
          <a:prstGeom prst="rect">
            <a:avLst/>
          </a:prstGeom>
          <a:noFill/>
          <a:ln w="12700">
            <a:noFill/>
            <a:miter lim="800000"/>
            <a:headEnd/>
            <a:tailEnd/>
          </a:ln>
        </p:spPr>
        <p:txBody>
          <a:bodyPr lIns="0" tIns="0" rIns="0" bIns="0" anchor="ctr"/>
          <a:lstStyle/>
          <a:p>
            <a:r>
              <a:rPr lang="en-US" b="1">
                <a:solidFill>
                  <a:srgbClr val="000080"/>
                </a:solidFill>
                <a:latin typeface="Gill Sans" charset="0"/>
                <a:sym typeface="Gill Sans" charset="0"/>
              </a:rPr>
              <a:t>DISPLACEMENT DUE TO GRAVITY IS IMPOSSIBLE TO DETECT IN THIS WAY</a:t>
            </a:r>
          </a:p>
        </p:txBody>
      </p:sp>
      <p:sp>
        <p:nvSpPr>
          <p:cNvPr id="21512" name="Rectangle 14"/>
          <p:cNvSpPr>
            <a:spLocks/>
          </p:cNvSpPr>
          <p:nvPr/>
        </p:nvSpPr>
        <p:spPr bwMode="auto">
          <a:xfrm>
            <a:off x="166688" y="4222750"/>
            <a:ext cx="8482012" cy="830263"/>
          </a:xfrm>
          <a:prstGeom prst="rect">
            <a:avLst/>
          </a:prstGeom>
          <a:noFill/>
          <a:ln w="12700">
            <a:noFill/>
            <a:miter lim="800000"/>
            <a:headEnd/>
            <a:tailEnd/>
          </a:ln>
        </p:spPr>
        <p:txBody>
          <a:bodyPr wrap="none" lIns="0" tIns="0" rIns="0" bIns="0" anchor="ctr">
            <a:spAutoFit/>
          </a:bodyPr>
          <a:lstStyle/>
          <a:p>
            <a:r>
              <a:rPr lang="en-US">
                <a:latin typeface="Gill Sans" charset="0"/>
                <a:sym typeface="Gill Sans" charset="0"/>
              </a:rPr>
              <a:t>BUT:  - antihydrogen has a radial velocity (related to the temperature)</a:t>
            </a:r>
          </a:p>
          <a:p>
            <a:r>
              <a:rPr lang="en-US">
                <a:latin typeface="Gill Sans" charset="0"/>
                <a:sym typeface="Gill Sans" charset="0"/>
              </a:rPr>
              <a:t>         - any anti-atom falls by 20 μm, but, in addition it can go up or down by few cm</a:t>
            </a:r>
          </a:p>
          <a:p>
            <a:r>
              <a:rPr lang="en-US">
                <a:latin typeface="Gill Sans" charset="0"/>
                <a:sym typeface="Gill Sans" charset="0"/>
              </a:rPr>
              <a:t>         - beam radial size after 1 m flight ~ several cm (poor beam collimation) </a:t>
            </a:r>
          </a:p>
        </p:txBody>
      </p:sp>
      <p:sp>
        <p:nvSpPr>
          <p:cNvPr id="21513" name="Rectangle 16"/>
          <p:cNvSpPr>
            <a:spLocks/>
          </p:cNvSpPr>
          <p:nvPr/>
        </p:nvSpPr>
        <p:spPr bwMode="auto">
          <a:xfrm>
            <a:off x="400050" y="2830513"/>
            <a:ext cx="3438525" cy="698500"/>
          </a:xfrm>
          <a:prstGeom prst="rect">
            <a:avLst/>
          </a:prstGeom>
          <a:noFill/>
          <a:ln w="12700">
            <a:noFill/>
            <a:miter lim="800000"/>
            <a:headEnd/>
            <a:tailEnd/>
          </a:ln>
        </p:spPr>
        <p:txBody>
          <a:bodyPr lIns="0" tIns="0" rIns="0" bIns="0"/>
          <a:lstStyle/>
          <a:p>
            <a:r>
              <a:rPr lang="en-US" sz="1600">
                <a:solidFill>
                  <a:srgbClr val="343434"/>
                </a:solidFill>
                <a:latin typeface="Gill Sans" charset="0"/>
                <a:sym typeface="Gill Sans" charset="0"/>
              </a:rPr>
              <a:t>AEgIS realistic numbers:</a:t>
            </a:r>
          </a:p>
          <a:p>
            <a:r>
              <a:rPr lang="en-US" sz="1600">
                <a:latin typeface="Gill Sans" charset="0"/>
                <a:sym typeface="Gill Sans" charset="0"/>
              </a:rPr>
              <a:t>- horizontal flight path L ~ 1 m</a:t>
            </a:r>
          </a:p>
          <a:p>
            <a:r>
              <a:rPr lang="en-US">
                <a:latin typeface="Gill Sans" charset="0"/>
                <a:sym typeface="Gill Sans" charset="0"/>
              </a:rPr>
              <a:t>- horizontal velocity v</a:t>
            </a:r>
            <a:r>
              <a:rPr lang="en-US" baseline="-6000">
                <a:latin typeface="Gill Sans" charset="0"/>
                <a:sym typeface="Gill Sans" charset="0"/>
              </a:rPr>
              <a:t>z</a:t>
            </a:r>
            <a:r>
              <a:rPr lang="en-US">
                <a:latin typeface="Gill Sans" charset="0"/>
                <a:sym typeface="Gill Sans" charset="0"/>
              </a:rPr>
              <a:t> ~ 500 m/s</a:t>
            </a:r>
          </a:p>
        </p:txBody>
      </p:sp>
      <p:sp>
        <p:nvSpPr>
          <p:cNvPr id="21514" name="AutoShape 17"/>
          <p:cNvSpPr>
            <a:spLocks/>
          </p:cNvSpPr>
          <p:nvPr/>
        </p:nvSpPr>
        <p:spPr bwMode="auto">
          <a:xfrm>
            <a:off x="4646613" y="3048000"/>
            <a:ext cx="622300" cy="268288"/>
          </a:xfrm>
          <a:prstGeom prst="rightArrow">
            <a:avLst>
              <a:gd name="adj1" fmla="val 36759"/>
              <a:gd name="adj2" fmla="val 93393"/>
            </a:avLst>
          </a:prstGeom>
          <a:solidFill>
            <a:srgbClr val="E99D31"/>
          </a:solidFill>
          <a:ln w="25400">
            <a:solidFill>
              <a:srgbClr val="333333"/>
            </a:solidFill>
            <a:miter lim="800000"/>
            <a:headEnd/>
            <a:tailEnd/>
          </a:ln>
        </p:spPr>
        <p:txBody>
          <a:bodyPr lIns="0" tIns="0" rIns="0" bIns="0"/>
          <a:lstStyle/>
          <a:p>
            <a:endParaRPr lang="it-IT"/>
          </a:p>
        </p:txBody>
      </p:sp>
      <p:sp>
        <p:nvSpPr>
          <p:cNvPr id="21515" name="Rectangle 18"/>
          <p:cNvSpPr>
            <a:spLocks/>
          </p:cNvSpPr>
          <p:nvPr/>
        </p:nvSpPr>
        <p:spPr bwMode="auto">
          <a:xfrm>
            <a:off x="6007100" y="3082925"/>
            <a:ext cx="2627313" cy="174625"/>
          </a:xfrm>
          <a:prstGeom prst="rect">
            <a:avLst/>
          </a:prstGeom>
          <a:noFill/>
          <a:ln w="12700">
            <a:noFill/>
            <a:miter lim="800000"/>
            <a:headEnd/>
            <a:tailEnd/>
          </a:ln>
        </p:spPr>
        <p:txBody>
          <a:bodyPr lIns="0" tIns="0" rIns="0" bIns="0"/>
          <a:lstStyle/>
          <a:p>
            <a:r>
              <a:rPr lang="en-US" sz="1600" b="1">
                <a:latin typeface="Gill Sans" charset="0"/>
                <a:sym typeface="Gill Sans" charset="0"/>
              </a:rPr>
              <a:t>vertical deflection ~ 20 μm</a:t>
            </a:r>
          </a:p>
        </p:txBody>
      </p:sp>
      <p:sp>
        <p:nvSpPr>
          <p:cNvPr id="21516" name="AutoShape 19"/>
          <p:cNvSpPr>
            <a:spLocks/>
          </p:cNvSpPr>
          <p:nvPr/>
        </p:nvSpPr>
        <p:spPr bwMode="auto">
          <a:xfrm>
            <a:off x="260350" y="2774950"/>
            <a:ext cx="3714750" cy="809625"/>
          </a:xfrm>
          <a:prstGeom prst="roundRect">
            <a:avLst>
              <a:gd name="adj" fmla="val 10787"/>
            </a:avLst>
          </a:prstGeom>
          <a:noFill/>
          <a:ln w="25400">
            <a:solidFill>
              <a:srgbClr val="86AF2F"/>
            </a:solidFill>
            <a:round/>
            <a:headEnd/>
            <a:tailEnd/>
          </a:ln>
        </p:spPr>
        <p:txBody>
          <a:bodyPr lIns="0" tIns="0" rIns="0" bIns="0"/>
          <a:lstStyle/>
          <a:p>
            <a:endParaRPr lang="it-IT"/>
          </a:p>
        </p:txBody>
      </p:sp>
      <p:sp>
        <p:nvSpPr>
          <p:cNvPr id="21517" name="AutoShape 20"/>
          <p:cNvSpPr>
            <a:spLocks/>
          </p:cNvSpPr>
          <p:nvPr/>
        </p:nvSpPr>
        <p:spPr bwMode="auto">
          <a:xfrm>
            <a:off x="5842000" y="2978150"/>
            <a:ext cx="3082925" cy="403225"/>
          </a:xfrm>
          <a:prstGeom prst="roundRect">
            <a:avLst>
              <a:gd name="adj" fmla="val 21736"/>
            </a:avLst>
          </a:prstGeom>
          <a:noFill/>
          <a:ln w="25400">
            <a:solidFill>
              <a:srgbClr val="DFBC21"/>
            </a:solidFill>
            <a:round/>
            <a:headEnd/>
            <a:tailEnd/>
          </a:ln>
        </p:spPr>
        <p:txBody>
          <a:bodyPr lIns="0" tIns="0" rIns="0" bIns="0"/>
          <a:lstStyle/>
          <a:p>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8196" name="Line 3"/>
          <p:cNvSpPr>
            <a:spLocks noChangeShapeType="1"/>
          </p:cNvSpPr>
          <p:nvPr/>
        </p:nvSpPr>
        <p:spPr bwMode="auto">
          <a:xfrm flipV="1">
            <a:off x="4991100" y="1276350"/>
            <a:ext cx="628650" cy="962025"/>
          </a:xfrm>
          <a:prstGeom prst="line">
            <a:avLst/>
          </a:prstGeom>
          <a:noFill/>
          <a:ln w="9525">
            <a:solidFill>
              <a:schemeClr val="tx1"/>
            </a:solidFill>
            <a:round/>
            <a:headEnd/>
            <a:tailEnd type="triangle" w="med" len="med"/>
          </a:ln>
        </p:spPr>
        <p:txBody>
          <a:bodyPr/>
          <a:lstStyle/>
          <a:p>
            <a:endParaRPr lang="it-IT"/>
          </a:p>
        </p:txBody>
      </p:sp>
      <p:sp>
        <p:nvSpPr>
          <p:cNvPr id="8197" name="Line 4"/>
          <p:cNvSpPr>
            <a:spLocks noChangeShapeType="1"/>
          </p:cNvSpPr>
          <p:nvPr/>
        </p:nvSpPr>
        <p:spPr bwMode="auto">
          <a:xfrm flipH="1" flipV="1">
            <a:off x="4095750" y="1276350"/>
            <a:ext cx="847725" cy="981075"/>
          </a:xfrm>
          <a:prstGeom prst="line">
            <a:avLst/>
          </a:prstGeom>
          <a:noFill/>
          <a:ln w="9525">
            <a:solidFill>
              <a:schemeClr val="tx1"/>
            </a:solidFill>
            <a:round/>
            <a:headEnd/>
            <a:tailEnd type="triangle" w="med" len="med"/>
          </a:ln>
        </p:spPr>
        <p:txBody>
          <a:bodyPr/>
          <a:lstStyle/>
          <a:p>
            <a:endParaRPr lang="it-IT"/>
          </a:p>
        </p:txBody>
      </p:sp>
      <p:graphicFrame>
        <p:nvGraphicFramePr>
          <p:cNvPr id="8194" name="Object 2"/>
          <p:cNvGraphicFramePr>
            <a:graphicFrameLocks noChangeAspect="1"/>
          </p:cNvGraphicFramePr>
          <p:nvPr/>
        </p:nvGraphicFramePr>
        <p:xfrm>
          <a:off x="6916738" y="2257425"/>
          <a:ext cx="1708150" cy="587375"/>
        </p:xfrm>
        <a:graphic>
          <a:graphicData uri="http://schemas.openxmlformats.org/presentationml/2006/ole">
            <p:oleObj spid="_x0000_s8194" name="Equation" r:id="rId4" imgW="1257120" imgH="431640" progId="">
              <p:embed/>
            </p:oleObj>
          </a:graphicData>
        </a:graphic>
      </p:graphicFrame>
      <p:sp>
        <p:nvSpPr>
          <p:cNvPr id="8198" name="Text Box 6"/>
          <p:cNvSpPr txBox="1">
            <a:spLocks noChangeArrowheads="1"/>
          </p:cNvSpPr>
          <p:nvPr/>
        </p:nvSpPr>
        <p:spPr bwMode="auto">
          <a:xfrm>
            <a:off x="371475" y="2686050"/>
            <a:ext cx="6591300" cy="304800"/>
          </a:xfrm>
          <a:prstGeom prst="rect">
            <a:avLst/>
          </a:prstGeom>
          <a:noFill/>
          <a:ln w="9525">
            <a:noFill/>
            <a:miter lim="800000"/>
            <a:headEnd/>
            <a:tailEnd/>
          </a:ln>
        </p:spPr>
        <p:txBody>
          <a:bodyPr>
            <a:spAutoFit/>
          </a:bodyPr>
          <a:lstStyle/>
          <a:p>
            <a:pPr>
              <a:spcBef>
                <a:spcPct val="50000"/>
              </a:spcBef>
            </a:pPr>
            <a:r>
              <a:rPr lang="en-US" sz="1400"/>
              <a:t>Now displacement easily detectable. At the price of a huge loss in acceptance</a:t>
            </a:r>
          </a:p>
        </p:txBody>
      </p:sp>
      <p:sp>
        <p:nvSpPr>
          <p:cNvPr id="8199" name="Oval 7"/>
          <p:cNvSpPr>
            <a:spLocks noChangeArrowheads="1"/>
          </p:cNvSpPr>
          <p:nvPr/>
        </p:nvSpPr>
        <p:spPr bwMode="auto">
          <a:xfrm>
            <a:off x="1038225" y="942975"/>
            <a:ext cx="1266825" cy="5810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8200" name="Line 8"/>
          <p:cNvSpPr>
            <a:spLocks noChangeShapeType="1"/>
          </p:cNvSpPr>
          <p:nvPr/>
        </p:nvSpPr>
        <p:spPr bwMode="auto">
          <a:xfrm>
            <a:off x="847725" y="942975"/>
            <a:ext cx="0" cy="609600"/>
          </a:xfrm>
          <a:prstGeom prst="line">
            <a:avLst/>
          </a:prstGeom>
          <a:noFill/>
          <a:ln w="9525">
            <a:solidFill>
              <a:schemeClr val="tx1"/>
            </a:solidFill>
            <a:round/>
            <a:headEnd type="triangle" w="med" len="med"/>
            <a:tailEnd type="triangle" w="med" len="med"/>
          </a:ln>
        </p:spPr>
        <p:txBody>
          <a:bodyPr/>
          <a:lstStyle/>
          <a:p>
            <a:endParaRPr lang="it-IT"/>
          </a:p>
        </p:txBody>
      </p:sp>
      <p:sp>
        <p:nvSpPr>
          <p:cNvPr id="8201" name="Text Box 9"/>
          <p:cNvSpPr txBox="1">
            <a:spLocks noChangeArrowheads="1"/>
          </p:cNvSpPr>
          <p:nvPr/>
        </p:nvSpPr>
        <p:spPr bwMode="auto">
          <a:xfrm>
            <a:off x="457200" y="1104900"/>
            <a:ext cx="609600" cy="244475"/>
          </a:xfrm>
          <a:prstGeom prst="rect">
            <a:avLst/>
          </a:prstGeom>
          <a:noFill/>
          <a:ln w="9525">
            <a:noFill/>
            <a:miter lim="800000"/>
            <a:headEnd/>
            <a:tailEnd/>
          </a:ln>
        </p:spPr>
        <p:txBody>
          <a:bodyPr>
            <a:spAutoFit/>
          </a:bodyPr>
          <a:lstStyle/>
          <a:p>
            <a:pPr>
              <a:spcBef>
                <a:spcPct val="50000"/>
              </a:spcBef>
            </a:pPr>
            <a:r>
              <a:rPr lang="en-US" sz="1000"/>
              <a:t>cm</a:t>
            </a:r>
          </a:p>
        </p:txBody>
      </p:sp>
      <p:sp>
        <p:nvSpPr>
          <p:cNvPr id="8202" name="Rectangle 10"/>
          <p:cNvSpPr>
            <a:spLocks noChangeArrowheads="1"/>
          </p:cNvSpPr>
          <p:nvPr/>
        </p:nvSpPr>
        <p:spPr bwMode="auto">
          <a:xfrm>
            <a:off x="7772400" y="276225"/>
            <a:ext cx="60325" cy="19050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03" name="Oval 11"/>
          <p:cNvSpPr>
            <a:spLocks noChangeArrowheads="1"/>
          </p:cNvSpPr>
          <p:nvPr/>
        </p:nvSpPr>
        <p:spPr bwMode="auto">
          <a:xfrm>
            <a:off x="4232275" y="1127125"/>
            <a:ext cx="619125" cy="1524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8204" name="Line 12"/>
          <p:cNvSpPr>
            <a:spLocks noChangeShapeType="1"/>
          </p:cNvSpPr>
          <p:nvPr/>
        </p:nvSpPr>
        <p:spPr bwMode="auto">
          <a:xfrm flipV="1">
            <a:off x="2533650" y="1228725"/>
            <a:ext cx="1209675" cy="9525"/>
          </a:xfrm>
          <a:prstGeom prst="line">
            <a:avLst/>
          </a:prstGeom>
          <a:noFill/>
          <a:ln w="76200">
            <a:solidFill>
              <a:schemeClr val="tx1"/>
            </a:solidFill>
            <a:round/>
            <a:headEnd/>
            <a:tailEnd type="triangle" w="med" len="med"/>
          </a:ln>
        </p:spPr>
        <p:txBody>
          <a:bodyPr/>
          <a:lstStyle/>
          <a:p>
            <a:endParaRPr lang="it-IT"/>
          </a:p>
        </p:txBody>
      </p:sp>
      <p:sp>
        <p:nvSpPr>
          <p:cNvPr id="8205" name="Rectangle 13"/>
          <p:cNvSpPr>
            <a:spLocks noChangeArrowheads="1"/>
          </p:cNvSpPr>
          <p:nvPr/>
        </p:nvSpPr>
        <p:spPr bwMode="auto">
          <a:xfrm>
            <a:off x="3898900" y="1298575"/>
            <a:ext cx="60325" cy="8382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06" name="Rectangle 14"/>
          <p:cNvSpPr>
            <a:spLocks noChangeArrowheads="1"/>
          </p:cNvSpPr>
          <p:nvPr/>
        </p:nvSpPr>
        <p:spPr bwMode="auto">
          <a:xfrm>
            <a:off x="3914775" y="285750"/>
            <a:ext cx="60325" cy="8382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07" name="Rectangle 15"/>
          <p:cNvSpPr>
            <a:spLocks noChangeArrowheads="1"/>
          </p:cNvSpPr>
          <p:nvPr/>
        </p:nvSpPr>
        <p:spPr bwMode="auto">
          <a:xfrm>
            <a:off x="5762625" y="1304925"/>
            <a:ext cx="60325" cy="8382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08" name="Rectangle 16"/>
          <p:cNvSpPr>
            <a:spLocks noChangeArrowheads="1"/>
          </p:cNvSpPr>
          <p:nvPr/>
        </p:nvSpPr>
        <p:spPr bwMode="auto">
          <a:xfrm>
            <a:off x="5762625" y="276225"/>
            <a:ext cx="60325" cy="8382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09" name="Oval 17"/>
          <p:cNvSpPr>
            <a:spLocks noChangeArrowheads="1"/>
          </p:cNvSpPr>
          <p:nvPr/>
        </p:nvSpPr>
        <p:spPr bwMode="auto">
          <a:xfrm>
            <a:off x="6019800" y="1152525"/>
            <a:ext cx="409575" cy="10477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8210" name="Oval 18"/>
          <p:cNvSpPr>
            <a:spLocks noChangeArrowheads="1"/>
          </p:cNvSpPr>
          <p:nvPr/>
        </p:nvSpPr>
        <p:spPr bwMode="auto">
          <a:xfrm>
            <a:off x="7226300" y="1149350"/>
            <a:ext cx="409575" cy="10477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8211" name="Oval 19"/>
          <p:cNvSpPr>
            <a:spLocks noChangeArrowheads="1"/>
          </p:cNvSpPr>
          <p:nvPr/>
        </p:nvSpPr>
        <p:spPr bwMode="auto">
          <a:xfrm>
            <a:off x="7226300" y="1187450"/>
            <a:ext cx="409575" cy="104775"/>
          </a:xfrm>
          <a:prstGeom prst="ellipse">
            <a:avLst/>
          </a:prstGeom>
          <a:solidFill>
            <a:srgbClr val="FF0000"/>
          </a:solidFill>
          <a:ln w="9525">
            <a:solidFill>
              <a:schemeClr val="tx1"/>
            </a:solidFill>
            <a:round/>
            <a:headEnd/>
            <a:tailEnd/>
          </a:ln>
        </p:spPr>
        <p:txBody>
          <a:bodyPr wrap="none" anchor="ctr"/>
          <a:lstStyle/>
          <a:p>
            <a:endParaRPr lang="it-IT"/>
          </a:p>
        </p:txBody>
      </p:sp>
      <p:sp>
        <p:nvSpPr>
          <p:cNvPr id="8212" name="Text Box 20"/>
          <p:cNvSpPr txBox="1">
            <a:spLocks noChangeArrowheads="1"/>
          </p:cNvSpPr>
          <p:nvPr/>
        </p:nvSpPr>
        <p:spPr bwMode="auto">
          <a:xfrm>
            <a:off x="704850" y="228600"/>
            <a:ext cx="2590800" cy="366713"/>
          </a:xfrm>
          <a:prstGeom prst="rect">
            <a:avLst/>
          </a:prstGeom>
          <a:noFill/>
          <a:ln w="9525">
            <a:noFill/>
            <a:miter lim="800000"/>
            <a:headEnd/>
            <a:tailEnd/>
          </a:ln>
        </p:spPr>
        <p:txBody>
          <a:bodyPr>
            <a:spAutoFit/>
          </a:bodyPr>
          <a:lstStyle/>
          <a:p>
            <a:pPr>
              <a:spcBef>
                <a:spcPct val="50000"/>
              </a:spcBef>
            </a:pPr>
            <a:r>
              <a:rPr lang="en-US"/>
              <a:t>Let us collimate!</a:t>
            </a:r>
          </a:p>
        </p:txBody>
      </p:sp>
      <p:sp>
        <p:nvSpPr>
          <p:cNvPr id="8213" name="Text Box 21"/>
          <p:cNvSpPr txBox="1">
            <a:spLocks noChangeArrowheads="1"/>
          </p:cNvSpPr>
          <p:nvPr/>
        </p:nvSpPr>
        <p:spPr bwMode="auto">
          <a:xfrm>
            <a:off x="7877175" y="276225"/>
            <a:ext cx="990600" cy="549275"/>
          </a:xfrm>
          <a:prstGeom prst="rect">
            <a:avLst/>
          </a:prstGeom>
          <a:noFill/>
          <a:ln w="9525">
            <a:noFill/>
            <a:miter lim="800000"/>
            <a:headEnd/>
            <a:tailEnd/>
          </a:ln>
        </p:spPr>
        <p:txBody>
          <a:bodyPr>
            <a:spAutoFit/>
          </a:bodyPr>
          <a:lstStyle/>
          <a:p>
            <a:pPr>
              <a:spcBef>
                <a:spcPct val="50000"/>
              </a:spcBef>
            </a:pPr>
            <a:r>
              <a:rPr lang="en-US" sz="1000"/>
              <a:t>Position sensitive detector</a:t>
            </a:r>
          </a:p>
        </p:txBody>
      </p:sp>
      <p:sp>
        <p:nvSpPr>
          <p:cNvPr id="8214" name="Text Box 22"/>
          <p:cNvSpPr txBox="1">
            <a:spLocks noChangeArrowheads="1"/>
          </p:cNvSpPr>
          <p:nvPr/>
        </p:nvSpPr>
        <p:spPr bwMode="auto">
          <a:xfrm>
            <a:off x="381000" y="3038475"/>
            <a:ext cx="5291138" cy="517525"/>
          </a:xfrm>
          <a:prstGeom prst="rect">
            <a:avLst/>
          </a:prstGeom>
          <a:noFill/>
          <a:ln w="9525">
            <a:noFill/>
            <a:miter lim="800000"/>
            <a:headEnd/>
            <a:tailEnd/>
          </a:ln>
        </p:spPr>
        <p:txBody>
          <a:bodyPr>
            <a:spAutoFit/>
          </a:bodyPr>
          <a:lstStyle/>
          <a:p>
            <a:pPr>
              <a:spcBef>
                <a:spcPct val="50000"/>
              </a:spcBef>
            </a:pPr>
            <a:r>
              <a:rPr lang="en-US" sz="1400"/>
              <a:t>Acceptance can be increased by having several holes. In doing so </a:t>
            </a:r>
            <a:r>
              <a:rPr lang="en-US" sz="1400">
                <a:solidFill>
                  <a:srgbClr val="CC0000"/>
                </a:solidFill>
              </a:rPr>
              <a:t>new possible paths show up</a:t>
            </a:r>
          </a:p>
        </p:txBody>
      </p:sp>
      <p:sp>
        <p:nvSpPr>
          <p:cNvPr id="8215" name="Oval 23"/>
          <p:cNvSpPr>
            <a:spLocks noChangeArrowheads="1"/>
          </p:cNvSpPr>
          <p:nvPr/>
        </p:nvSpPr>
        <p:spPr bwMode="auto">
          <a:xfrm>
            <a:off x="1082675" y="4511675"/>
            <a:ext cx="1266825" cy="5810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8216" name="Line 24"/>
          <p:cNvSpPr>
            <a:spLocks noChangeShapeType="1"/>
          </p:cNvSpPr>
          <p:nvPr/>
        </p:nvSpPr>
        <p:spPr bwMode="auto">
          <a:xfrm>
            <a:off x="892175" y="4511675"/>
            <a:ext cx="0" cy="609600"/>
          </a:xfrm>
          <a:prstGeom prst="line">
            <a:avLst/>
          </a:prstGeom>
          <a:noFill/>
          <a:ln w="9525">
            <a:solidFill>
              <a:schemeClr val="tx1"/>
            </a:solidFill>
            <a:round/>
            <a:headEnd type="triangle" w="med" len="med"/>
            <a:tailEnd type="triangle" w="med" len="med"/>
          </a:ln>
        </p:spPr>
        <p:txBody>
          <a:bodyPr/>
          <a:lstStyle/>
          <a:p>
            <a:endParaRPr lang="it-IT"/>
          </a:p>
        </p:txBody>
      </p:sp>
      <p:sp>
        <p:nvSpPr>
          <p:cNvPr id="8217" name="Text Box 25"/>
          <p:cNvSpPr txBox="1">
            <a:spLocks noChangeArrowheads="1"/>
          </p:cNvSpPr>
          <p:nvPr/>
        </p:nvSpPr>
        <p:spPr bwMode="auto">
          <a:xfrm>
            <a:off x="501650" y="4673600"/>
            <a:ext cx="609600" cy="244475"/>
          </a:xfrm>
          <a:prstGeom prst="rect">
            <a:avLst/>
          </a:prstGeom>
          <a:noFill/>
          <a:ln w="9525">
            <a:noFill/>
            <a:miter lim="800000"/>
            <a:headEnd/>
            <a:tailEnd/>
          </a:ln>
        </p:spPr>
        <p:txBody>
          <a:bodyPr>
            <a:spAutoFit/>
          </a:bodyPr>
          <a:lstStyle/>
          <a:p>
            <a:pPr>
              <a:spcBef>
                <a:spcPct val="50000"/>
              </a:spcBef>
            </a:pPr>
            <a:r>
              <a:rPr lang="en-US" sz="1000"/>
              <a:t>cm</a:t>
            </a:r>
          </a:p>
        </p:txBody>
      </p:sp>
      <p:sp>
        <p:nvSpPr>
          <p:cNvPr id="8218" name="Rectangle 26"/>
          <p:cNvSpPr>
            <a:spLocks noChangeArrowheads="1"/>
          </p:cNvSpPr>
          <p:nvPr/>
        </p:nvSpPr>
        <p:spPr bwMode="auto">
          <a:xfrm>
            <a:off x="7793038" y="3835400"/>
            <a:ext cx="60325" cy="19050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19" name="Line 27"/>
          <p:cNvSpPr>
            <a:spLocks noChangeShapeType="1"/>
          </p:cNvSpPr>
          <p:nvPr/>
        </p:nvSpPr>
        <p:spPr bwMode="auto">
          <a:xfrm flipV="1">
            <a:off x="2578100" y="4797425"/>
            <a:ext cx="1209675" cy="9525"/>
          </a:xfrm>
          <a:prstGeom prst="line">
            <a:avLst/>
          </a:prstGeom>
          <a:noFill/>
          <a:ln w="76200">
            <a:solidFill>
              <a:schemeClr val="tx1"/>
            </a:solidFill>
            <a:round/>
            <a:headEnd/>
            <a:tailEnd type="triangle" w="med" len="med"/>
          </a:ln>
        </p:spPr>
        <p:txBody>
          <a:bodyPr/>
          <a:lstStyle/>
          <a:p>
            <a:endParaRPr lang="it-IT"/>
          </a:p>
        </p:txBody>
      </p:sp>
      <p:grpSp>
        <p:nvGrpSpPr>
          <p:cNvPr id="8220" name="Group 28"/>
          <p:cNvGrpSpPr>
            <a:grpSpLocks/>
          </p:cNvGrpSpPr>
          <p:nvPr/>
        </p:nvGrpSpPr>
        <p:grpSpPr bwMode="auto">
          <a:xfrm>
            <a:off x="7932738" y="4737100"/>
            <a:ext cx="409575" cy="142875"/>
            <a:chOff x="4580" y="2972"/>
            <a:chExt cx="258" cy="90"/>
          </a:xfrm>
        </p:grpSpPr>
        <p:sp>
          <p:nvSpPr>
            <p:cNvPr id="8250" name="Oval 29"/>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8251" name="Oval 30"/>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sp>
        <p:nvSpPr>
          <p:cNvPr id="8221" name="Text Box 31"/>
          <p:cNvSpPr txBox="1">
            <a:spLocks noChangeArrowheads="1"/>
          </p:cNvSpPr>
          <p:nvPr/>
        </p:nvSpPr>
        <p:spPr bwMode="auto">
          <a:xfrm>
            <a:off x="749300" y="3797300"/>
            <a:ext cx="2590800" cy="366713"/>
          </a:xfrm>
          <a:prstGeom prst="rect">
            <a:avLst/>
          </a:prstGeom>
          <a:noFill/>
          <a:ln w="9525">
            <a:noFill/>
            <a:miter lim="800000"/>
            <a:headEnd/>
            <a:tailEnd/>
          </a:ln>
        </p:spPr>
        <p:txBody>
          <a:bodyPr>
            <a:spAutoFit/>
          </a:bodyPr>
          <a:lstStyle/>
          <a:p>
            <a:pPr>
              <a:spcBef>
                <a:spcPct val="50000"/>
              </a:spcBef>
            </a:pPr>
            <a:r>
              <a:rPr lang="en-US"/>
              <a:t>Let us collimate!</a:t>
            </a:r>
          </a:p>
        </p:txBody>
      </p:sp>
      <p:sp>
        <p:nvSpPr>
          <p:cNvPr id="8222" name="Rectangle 32"/>
          <p:cNvSpPr>
            <a:spLocks noChangeArrowheads="1"/>
          </p:cNvSpPr>
          <p:nvPr/>
        </p:nvSpPr>
        <p:spPr bwMode="auto">
          <a:xfrm>
            <a:off x="3948113" y="4357688"/>
            <a:ext cx="55562"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23" name="Rectangle 33"/>
          <p:cNvSpPr>
            <a:spLocks noChangeArrowheads="1"/>
          </p:cNvSpPr>
          <p:nvPr/>
        </p:nvSpPr>
        <p:spPr bwMode="auto">
          <a:xfrm flipH="1">
            <a:off x="3948113" y="3849688"/>
            <a:ext cx="58737" cy="3429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24" name="Rectangle 34"/>
          <p:cNvSpPr>
            <a:spLocks noChangeArrowheads="1"/>
          </p:cNvSpPr>
          <p:nvPr/>
        </p:nvSpPr>
        <p:spPr bwMode="auto">
          <a:xfrm>
            <a:off x="3949700" y="4873625"/>
            <a:ext cx="55563"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25" name="Rectangle 35"/>
          <p:cNvSpPr>
            <a:spLocks noChangeArrowheads="1"/>
          </p:cNvSpPr>
          <p:nvPr/>
        </p:nvSpPr>
        <p:spPr bwMode="auto">
          <a:xfrm>
            <a:off x="3946525" y="5365750"/>
            <a:ext cx="55563"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26" name="Rectangle 36"/>
          <p:cNvSpPr>
            <a:spLocks noChangeArrowheads="1"/>
          </p:cNvSpPr>
          <p:nvPr/>
        </p:nvSpPr>
        <p:spPr bwMode="auto">
          <a:xfrm>
            <a:off x="5776913" y="4351338"/>
            <a:ext cx="55562"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27" name="Rectangle 37"/>
          <p:cNvSpPr>
            <a:spLocks noChangeArrowheads="1"/>
          </p:cNvSpPr>
          <p:nvPr/>
        </p:nvSpPr>
        <p:spPr bwMode="auto">
          <a:xfrm flipH="1">
            <a:off x="5776913" y="3843338"/>
            <a:ext cx="58737" cy="3429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28" name="Rectangle 38"/>
          <p:cNvSpPr>
            <a:spLocks noChangeArrowheads="1"/>
          </p:cNvSpPr>
          <p:nvPr/>
        </p:nvSpPr>
        <p:spPr bwMode="auto">
          <a:xfrm>
            <a:off x="5778500" y="4872038"/>
            <a:ext cx="55563"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29" name="Rectangle 39"/>
          <p:cNvSpPr>
            <a:spLocks noChangeArrowheads="1"/>
          </p:cNvSpPr>
          <p:nvPr/>
        </p:nvSpPr>
        <p:spPr bwMode="auto">
          <a:xfrm>
            <a:off x="5775325" y="5368925"/>
            <a:ext cx="55563" cy="33337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8230" name="Line 40"/>
          <p:cNvSpPr>
            <a:spLocks noChangeShapeType="1"/>
          </p:cNvSpPr>
          <p:nvPr/>
        </p:nvSpPr>
        <p:spPr bwMode="auto">
          <a:xfrm flipV="1">
            <a:off x="2608263" y="4241800"/>
            <a:ext cx="1209675" cy="9525"/>
          </a:xfrm>
          <a:prstGeom prst="line">
            <a:avLst/>
          </a:prstGeom>
          <a:noFill/>
          <a:ln w="76200">
            <a:solidFill>
              <a:schemeClr val="tx1"/>
            </a:solidFill>
            <a:round/>
            <a:headEnd/>
            <a:tailEnd type="triangle" w="med" len="med"/>
          </a:ln>
        </p:spPr>
        <p:txBody>
          <a:bodyPr/>
          <a:lstStyle/>
          <a:p>
            <a:endParaRPr lang="it-IT"/>
          </a:p>
        </p:txBody>
      </p:sp>
      <p:sp>
        <p:nvSpPr>
          <p:cNvPr id="8231" name="Line 41"/>
          <p:cNvSpPr>
            <a:spLocks noChangeShapeType="1"/>
          </p:cNvSpPr>
          <p:nvPr/>
        </p:nvSpPr>
        <p:spPr bwMode="auto">
          <a:xfrm flipV="1">
            <a:off x="2562225" y="5310188"/>
            <a:ext cx="1209675" cy="9525"/>
          </a:xfrm>
          <a:prstGeom prst="line">
            <a:avLst/>
          </a:prstGeom>
          <a:noFill/>
          <a:ln w="76200">
            <a:solidFill>
              <a:schemeClr val="tx1"/>
            </a:solidFill>
            <a:round/>
            <a:headEnd/>
            <a:tailEnd type="triangle" w="med" len="med"/>
          </a:ln>
        </p:spPr>
        <p:txBody>
          <a:bodyPr/>
          <a:lstStyle/>
          <a:p>
            <a:endParaRPr lang="it-IT"/>
          </a:p>
        </p:txBody>
      </p:sp>
      <p:grpSp>
        <p:nvGrpSpPr>
          <p:cNvPr id="8232" name="Group 42"/>
          <p:cNvGrpSpPr>
            <a:grpSpLocks/>
          </p:cNvGrpSpPr>
          <p:nvPr/>
        </p:nvGrpSpPr>
        <p:grpSpPr bwMode="auto">
          <a:xfrm>
            <a:off x="7948613" y="5238750"/>
            <a:ext cx="409575" cy="142875"/>
            <a:chOff x="4580" y="2972"/>
            <a:chExt cx="258" cy="90"/>
          </a:xfrm>
        </p:grpSpPr>
        <p:sp>
          <p:nvSpPr>
            <p:cNvPr id="8248" name="Oval 43"/>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8249" name="Oval 44"/>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grpSp>
        <p:nvGrpSpPr>
          <p:cNvPr id="8233" name="Group 45"/>
          <p:cNvGrpSpPr>
            <a:grpSpLocks/>
          </p:cNvGrpSpPr>
          <p:nvPr/>
        </p:nvGrpSpPr>
        <p:grpSpPr bwMode="auto">
          <a:xfrm>
            <a:off x="7948613" y="4162425"/>
            <a:ext cx="409575" cy="142875"/>
            <a:chOff x="4580" y="2972"/>
            <a:chExt cx="258" cy="90"/>
          </a:xfrm>
        </p:grpSpPr>
        <p:sp>
          <p:nvSpPr>
            <p:cNvPr id="8246" name="Oval 46"/>
            <p:cNvSpPr>
              <a:spLocks noChangeArrowheads="1"/>
            </p:cNvSpPr>
            <p:nvPr/>
          </p:nvSpPr>
          <p:spPr bwMode="auto">
            <a:xfrm>
              <a:off x="4580" y="2972"/>
              <a:ext cx="258" cy="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8247" name="Oval 47"/>
            <p:cNvSpPr>
              <a:spLocks noChangeArrowheads="1"/>
            </p:cNvSpPr>
            <p:nvPr/>
          </p:nvSpPr>
          <p:spPr bwMode="auto">
            <a:xfrm>
              <a:off x="4580" y="2996"/>
              <a:ext cx="258" cy="66"/>
            </a:xfrm>
            <a:prstGeom prst="ellipse">
              <a:avLst/>
            </a:prstGeom>
            <a:solidFill>
              <a:srgbClr val="FF0000"/>
            </a:solidFill>
            <a:ln w="9525">
              <a:solidFill>
                <a:schemeClr val="tx1"/>
              </a:solidFill>
              <a:round/>
              <a:headEnd/>
              <a:tailEnd/>
            </a:ln>
          </p:spPr>
          <p:txBody>
            <a:bodyPr wrap="none" anchor="ctr"/>
            <a:lstStyle/>
            <a:p>
              <a:endParaRPr lang="it-IT"/>
            </a:p>
          </p:txBody>
        </p:sp>
      </p:grpSp>
      <p:sp>
        <p:nvSpPr>
          <p:cNvPr id="8234" name="Line 48"/>
          <p:cNvSpPr>
            <a:spLocks noChangeShapeType="1"/>
          </p:cNvSpPr>
          <p:nvPr/>
        </p:nvSpPr>
        <p:spPr bwMode="auto">
          <a:xfrm>
            <a:off x="3976688" y="4262438"/>
            <a:ext cx="3800475" cy="0"/>
          </a:xfrm>
          <a:prstGeom prst="line">
            <a:avLst/>
          </a:prstGeom>
          <a:noFill/>
          <a:ln w="9525">
            <a:solidFill>
              <a:schemeClr val="tx1"/>
            </a:solidFill>
            <a:round/>
            <a:headEnd/>
            <a:tailEnd type="triangle" w="med" len="med"/>
          </a:ln>
        </p:spPr>
        <p:txBody>
          <a:bodyPr/>
          <a:lstStyle/>
          <a:p>
            <a:endParaRPr lang="it-IT"/>
          </a:p>
        </p:txBody>
      </p:sp>
      <p:sp>
        <p:nvSpPr>
          <p:cNvPr id="8235" name="Line 49"/>
          <p:cNvSpPr>
            <a:spLocks noChangeShapeType="1"/>
          </p:cNvSpPr>
          <p:nvPr/>
        </p:nvSpPr>
        <p:spPr bwMode="auto">
          <a:xfrm flipV="1">
            <a:off x="3971925" y="4767263"/>
            <a:ext cx="3795713" cy="14287"/>
          </a:xfrm>
          <a:prstGeom prst="line">
            <a:avLst/>
          </a:prstGeom>
          <a:noFill/>
          <a:ln w="9525">
            <a:solidFill>
              <a:schemeClr val="tx1"/>
            </a:solidFill>
            <a:round/>
            <a:headEnd/>
            <a:tailEnd type="triangle" w="med" len="med"/>
          </a:ln>
        </p:spPr>
        <p:txBody>
          <a:bodyPr/>
          <a:lstStyle/>
          <a:p>
            <a:endParaRPr lang="it-IT"/>
          </a:p>
        </p:txBody>
      </p:sp>
      <p:sp>
        <p:nvSpPr>
          <p:cNvPr id="8236" name="Line 50"/>
          <p:cNvSpPr>
            <a:spLocks noChangeShapeType="1"/>
          </p:cNvSpPr>
          <p:nvPr/>
        </p:nvSpPr>
        <p:spPr bwMode="auto">
          <a:xfrm flipV="1">
            <a:off x="3976688" y="5281613"/>
            <a:ext cx="3776662" cy="9525"/>
          </a:xfrm>
          <a:prstGeom prst="line">
            <a:avLst/>
          </a:prstGeom>
          <a:noFill/>
          <a:ln w="9525">
            <a:solidFill>
              <a:schemeClr val="tx1"/>
            </a:solidFill>
            <a:round/>
            <a:headEnd/>
            <a:tailEnd type="triangle" w="med" len="med"/>
          </a:ln>
        </p:spPr>
        <p:txBody>
          <a:bodyPr/>
          <a:lstStyle/>
          <a:p>
            <a:endParaRPr lang="it-IT"/>
          </a:p>
        </p:txBody>
      </p:sp>
      <p:sp>
        <p:nvSpPr>
          <p:cNvPr id="8237" name="Line 51"/>
          <p:cNvSpPr>
            <a:spLocks noChangeShapeType="1"/>
          </p:cNvSpPr>
          <p:nvPr/>
        </p:nvSpPr>
        <p:spPr bwMode="auto">
          <a:xfrm>
            <a:off x="4014788" y="3762375"/>
            <a:ext cx="1752600" cy="0"/>
          </a:xfrm>
          <a:prstGeom prst="line">
            <a:avLst/>
          </a:prstGeom>
          <a:noFill/>
          <a:ln w="9525">
            <a:solidFill>
              <a:srgbClr val="CC0000"/>
            </a:solidFill>
            <a:round/>
            <a:headEnd type="triangle" w="med" len="med"/>
            <a:tailEnd type="triangle" w="med" len="med"/>
          </a:ln>
        </p:spPr>
        <p:txBody>
          <a:bodyPr/>
          <a:lstStyle/>
          <a:p>
            <a:endParaRPr lang="it-IT"/>
          </a:p>
        </p:txBody>
      </p:sp>
      <p:sp>
        <p:nvSpPr>
          <p:cNvPr id="8238" name="Line 52"/>
          <p:cNvSpPr>
            <a:spLocks noChangeShapeType="1"/>
          </p:cNvSpPr>
          <p:nvPr/>
        </p:nvSpPr>
        <p:spPr bwMode="auto">
          <a:xfrm>
            <a:off x="5940425" y="3759200"/>
            <a:ext cx="1752600" cy="0"/>
          </a:xfrm>
          <a:prstGeom prst="line">
            <a:avLst/>
          </a:prstGeom>
          <a:noFill/>
          <a:ln w="9525">
            <a:solidFill>
              <a:srgbClr val="CC0000"/>
            </a:solidFill>
            <a:round/>
            <a:headEnd type="triangle" w="med" len="med"/>
            <a:tailEnd type="triangle" w="med" len="med"/>
          </a:ln>
        </p:spPr>
        <p:txBody>
          <a:bodyPr/>
          <a:lstStyle/>
          <a:p>
            <a:endParaRPr lang="it-IT"/>
          </a:p>
        </p:txBody>
      </p:sp>
      <p:sp>
        <p:nvSpPr>
          <p:cNvPr id="8239" name="Text Box 53"/>
          <p:cNvSpPr txBox="1">
            <a:spLocks noChangeArrowheads="1"/>
          </p:cNvSpPr>
          <p:nvPr/>
        </p:nvSpPr>
        <p:spPr bwMode="auto">
          <a:xfrm>
            <a:off x="4714875" y="3386138"/>
            <a:ext cx="681038" cy="346075"/>
          </a:xfrm>
          <a:prstGeom prst="rect">
            <a:avLst/>
          </a:prstGeom>
          <a:noFill/>
          <a:ln w="9525">
            <a:solidFill>
              <a:schemeClr val="bg1"/>
            </a:solidFill>
            <a:miter lim="800000"/>
            <a:headEnd/>
            <a:tailEnd/>
          </a:ln>
        </p:spPr>
        <p:txBody>
          <a:bodyPr>
            <a:spAutoFit/>
          </a:bodyPr>
          <a:lstStyle/>
          <a:p>
            <a:pPr>
              <a:spcBef>
                <a:spcPct val="50000"/>
              </a:spcBef>
            </a:pPr>
            <a:r>
              <a:rPr lang="en-US" sz="1600">
                <a:solidFill>
                  <a:srgbClr val="CC0000"/>
                </a:solidFill>
              </a:rPr>
              <a:t>L</a:t>
            </a:r>
            <a:r>
              <a:rPr lang="en-US" sz="1600" baseline="-25000">
                <a:solidFill>
                  <a:srgbClr val="CC0000"/>
                </a:solidFill>
              </a:rPr>
              <a:t>1</a:t>
            </a:r>
            <a:endParaRPr lang="en-US" sz="1600">
              <a:solidFill>
                <a:srgbClr val="CC0000"/>
              </a:solidFill>
            </a:endParaRPr>
          </a:p>
        </p:txBody>
      </p:sp>
      <p:sp>
        <p:nvSpPr>
          <p:cNvPr id="8240" name="Text Box 54"/>
          <p:cNvSpPr txBox="1">
            <a:spLocks noChangeArrowheads="1"/>
          </p:cNvSpPr>
          <p:nvPr/>
        </p:nvSpPr>
        <p:spPr bwMode="auto">
          <a:xfrm>
            <a:off x="6640513" y="3382963"/>
            <a:ext cx="681037" cy="346075"/>
          </a:xfrm>
          <a:prstGeom prst="rect">
            <a:avLst/>
          </a:prstGeom>
          <a:noFill/>
          <a:ln w="9525">
            <a:solidFill>
              <a:schemeClr val="bg1"/>
            </a:solidFill>
            <a:miter lim="800000"/>
            <a:headEnd/>
            <a:tailEnd/>
          </a:ln>
        </p:spPr>
        <p:txBody>
          <a:bodyPr>
            <a:spAutoFit/>
          </a:bodyPr>
          <a:lstStyle/>
          <a:p>
            <a:pPr>
              <a:spcBef>
                <a:spcPct val="50000"/>
              </a:spcBef>
            </a:pPr>
            <a:r>
              <a:rPr lang="en-US" sz="1600">
                <a:solidFill>
                  <a:srgbClr val="CC0000"/>
                </a:solidFill>
              </a:rPr>
              <a:t>L</a:t>
            </a:r>
            <a:r>
              <a:rPr lang="en-US" sz="1600" baseline="-25000">
                <a:solidFill>
                  <a:srgbClr val="CC0000"/>
                </a:solidFill>
              </a:rPr>
              <a:t>2</a:t>
            </a:r>
            <a:endParaRPr lang="en-US" sz="1600">
              <a:solidFill>
                <a:srgbClr val="CC0000"/>
              </a:solidFill>
            </a:endParaRPr>
          </a:p>
        </p:txBody>
      </p:sp>
      <p:sp>
        <p:nvSpPr>
          <p:cNvPr id="8241" name="Text Box 55"/>
          <p:cNvSpPr txBox="1">
            <a:spLocks noChangeArrowheads="1"/>
          </p:cNvSpPr>
          <p:nvPr/>
        </p:nvSpPr>
        <p:spPr bwMode="auto">
          <a:xfrm>
            <a:off x="457200" y="5857875"/>
            <a:ext cx="8267700" cy="366713"/>
          </a:xfrm>
          <a:prstGeom prst="rect">
            <a:avLst/>
          </a:prstGeom>
          <a:noFill/>
          <a:ln w="9525">
            <a:noFill/>
            <a:miter lim="800000"/>
            <a:headEnd/>
            <a:tailEnd/>
          </a:ln>
        </p:spPr>
        <p:txBody>
          <a:bodyPr>
            <a:spAutoFit/>
          </a:bodyPr>
          <a:lstStyle/>
          <a:p>
            <a:pPr>
              <a:spcBef>
                <a:spcPct val="50000"/>
              </a:spcBef>
            </a:pPr>
            <a:r>
              <a:rPr lang="en-US"/>
              <a:t>If L</a:t>
            </a:r>
            <a:r>
              <a:rPr lang="en-US" baseline="-25000"/>
              <a:t>1</a:t>
            </a:r>
            <a:r>
              <a:rPr lang="en-US"/>
              <a:t> = L</a:t>
            </a:r>
            <a:r>
              <a:rPr lang="en-US" baseline="-25000"/>
              <a:t>2</a:t>
            </a:r>
            <a:r>
              <a:rPr lang="en-US"/>
              <a:t> the new paths add up to the previous information on the 3</a:t>
            </a:r>
            <a:r>
              <a:rPr lang="en-US" baseline="30000"/>
              <a:t>rd</a:t>
            </a:r>
            <a:r>
              <a:rPr lang="en-US"/>
              <a:t> plane</a:t>
            </a:r>
          </a:p>
        </p:txBody>
      </p:sp>
      <p:sp>
        <p:nvSpPr>
          <p:cNvPr id="8242" name="Line 56"/>
          <p:cNvSpPr>
            <a:spLocks noChangeShapeType="1"/>
          </p:cNvSpPr>
          <p:nvPr/>
        </p:nvSpPr>
        <p:spPr bwMode="auto">
          <a:xfrm>
            <a:off x="3975100" y="4254500"/>
            <a:ext cx="3759200" cy="1028700"/>
          </a:xfrm>
          <a:prstGeom prst="line">
            <a:avLst/>
          </a:prstGeom>
          <a:noFill/>
          <a:ln w="9525">
            <a:solidFill>
              <a:srgbClr val="CC0000"/>
            </a:solidFill>
            <a:round/>
            <a:headEnd/>
            <a:tailEnd type="triangle" w="med" len="med"/>
          </a:ln>
        </p:spPr>
        <p:txBody>
          <a:bodyPr/>
          <a:lstStyle/>
          <a:p>
            <a:endParaRPr lang="it-IT"/>
          </a:p>
        </p:txBody>
      </p:sp>
      <p:sp>
        <p:nvSpPr>
          <p:cNvPr id="8243" name="Line 57"/>
          <p:cNvSpPr>
            <a:spLocks noChangeShapeType="1"/>
          </p:cNvSpPr>
          <p:nvPr/>
        </p:nvSpPr>
        <p:spPr bwMode="auto">
          <a:xfrm flipV="1">
            <a:off x="3975100" y="4267200"/>
            <a:ext cx="3759200" cy="1009650"/>
          </a:xfrm>
          <a:prstGeom prst="line">
            <a:avLst/>
          </a:prstGeom>
          <a:noFill/>
          <a:ln w="9525">
            <a:solidFill>
              <a:srgbClr val="CC0000"/>
            </a:solidFill>
            <a:round/>
            <a:headEnd/>
            <a:tailEnd type="triangle" w="med" len="med"/>
          </a:ln>
        </p:spPr>
        <p:txBody>
          <a:bodyPr/>
          <a:lstStyle/>
          <a:p>
            <a:endParaRPr lang="it-IT"/>
          </a:p>
        </p:txBody>
      </p:sp>
      <p:sp>
        <p:nvSpPr>
          <p:cNvPr id="8244" name="Segnaposto data 57"/>
          <p:cNvSpPr>
            <a:spLocks noGrp="1"/>
          </p:cNvSpPr>
          <p:nvPr>
            <p:ph type="dt" sz="quarter" idx="10"/>
          </p:nvPr>
        </p:nvSpPr>
        <p:spPr>
          <a:noFill/>
        </p:spPr>
        <p:txBody>
          <a:bodyPr/>
          <a:lstStyle/>
          <a:p>
            <a:fld id="{2C473FAB-A3D4-4090-88F5-29500364F5A2}" type="datetime1">
              <a:rPr lang="en-US" smtClean="0"/>
              <a:t>10/3/2012</a:t>
            </a:fld>
            <a:endParaRPr lang="it-IT" smtClean="0"/>
          </a:p>
        </p:txBody>
      </p:sp>
      <p:sp>
        <p:nvSpPr>
          <p:cNvPr id="8245" name="CasellaDiTesto 58"/>
          <p:cNvSpPr txBox="1">
            <a:spLocks noChangeArrowheads="1"/>
          </p:cNvSpPr>
          <p:nvPr/>
        </p:nvSpPr>
        <p:spPr bwMode="auto">
          <a:xfrm>
            <a:off x="2933700" y="1343025"/>
            <a:ext cx="923925" cy="276225"/>
          </a:xfrm>
          <a:prstGeom prst="rect">
            <a:avLst/>
          </a:prstGeom>
          <a:noFill/>
          <a:ln w="9525">
            <a:noFill/>
            <a:miter lim="800000"/>
            <a:headEnd/>
            <a:tailEnd/>
          </a:ln>
        </p:spPr>
        <p:txBody>
          <a:bodyPr>
            <a:spAutoFit/>
          </a:bodyPr>
          <a:lstStyle/>
          <a:p>
            <a:r>
              <a:rPr lang="it-IT" sz="1200"/>
              <a:t>100 </a:t>
            </a:r>
            <a:r>
              <a:rPr lang="el-GR" sz="1200"/>
              <a:t>μ</a:t>
            </a:r>
            <a:r>
              <a:rPr lang="it-IT" sz="1200"/>
              <a:t>m slit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data 3"/>
          <p:cNvSpPr>
            <a:spLocks noGrp="1"/>
          </p:cNvSpPr>
          <p:nvPr>
            <p:ph type="dt" sz="quarter" idx="10"/>
          </p:nvPr>
        </p:nvSpPr>
        <p:spPr>
          <a:noFill/>
        </p:spPr>
        <p:txBody>
          <a:bodyPr/>
          <a:lstStyle/>
          <a:p>
            <a:fld id="{5DC8CC46-DCB3-4E37-A57F-94C1362BC3A7}" type="datetime1">
              <a:rPr lang="en-US" smtClean="0"/>
              <a:t>10/3/2012</a:t>
            </a:fld>
            <a:endParaRPr lang="it-IT" smtClean="0"/>
          </a:p>
        </p:txBody>
      </p:sp>
      <p:sp>
        <p:nvSpPr>
          <p:cNvPr id="23555" name="Segnaposto piè di pagina 4"/>
          <p:cNvSpPr>
            <a:spLocks noGrp="1"/>
          </p:cNvSpPr>
          <p:nvPr>
            <p:ph type="ftr" sz="quarter" idx="11"/>
          </p:nvPr>
        </p:nvSpPr>
        <p:spPr>
          <a:noFill/>
        </p:spPr>
        <p:txBody>
          <a:bodyPr/>
          <a:lstStyle/>
          <a:p>
            <a:r>
              <a:rPr lang="en-US" smtClean="0"/>
              <a:t>University of Maryland - 3-Oct-12</a:t>
            </a:r>
            <a:endParaRPr lang="it-IT" smtClean="0"/>
          </a:p>
        </p:txBody>
      </p:sp>
      <p:pic>
        <p:nvPicPr>
          <p:cNvPr id="23556" name="Picture 2"/>
          <p:cNvPicPr>
            <a:picLocks noChangeAspect="1" noChangeArrowheads="1"/>
          </p:cNvPicPr>
          <p:nvPr/>
        </p:nvPicPr>
        <p:blipFill>
          <a:blip r:embed="rId3" cstate="print"/>
          <a:srcRect/>
          <a:stretch>
            <a:fillRect/>
          </a:stretch>
        </p:blipFill>
        <p:spPr bwMode="auto">
          <a:xfrm>
            <a:off x="595313" y="884238"/>
            <a:ext cx="3167062" cy="4849812"/>
          </a:xfrm>
          <a:prstGeom prst="rect">
            <a:avLst/>
          </a:prstGeom>
          <a:noFill/>
          <a:ln w="9525">
            <a:noFill/>
            <a:miter lim="800000"/>
            <a:headEnd/>
            <a:tailEnd/>
          </a:ln>
        </p:spPr>
      </p:pic>
      <p:pic>
        <p:nvPicPr>
          <p:cNvPr id="23557" name="Picture 3"/>
          <p:cNvPicPr>
            <a:picLocks noChangeAspect="1" noChangeArrowheads="1"/>
          </p:cNvPicPr>
          <p:nvPr/>
        </p:nvPicPr>
        <p:blipFill>
          <a:blip r:embed="rId4" cstate="print"/>
          <a:srcRect/>
          <a:stretch>
            <a:fillRect/>
          </a:stretch>
        </p:blipFill>
        <p:spPr bwMode="auto">
          <a:xfrm>
            <a:off x="4943475" y="655638"/>
            <a:ext cx="3124200" cy="5535612"/>
          </a:xfrm>
          <a:prstGeom prst="rect">
            <a:avLst/>
          </a:prstGeom>
          <a:noFill/>
          <a:ln w="9525">
            <a:noFill/>
            <a:miter lim="800000"/>
            <a:headEnd/>
            <a:tailEnd/>
          </a:ln>
        </p:spPr>
      </p:pic>
      <p:sp>
        <p:nvSpPr>
          <p:cNvPr id="23558" name="CasellaDiTesto 5"/>
          <p:cNvSpPr txBox="1">
            <a:spLocks noChangeArrowheads="1"/>
          </p:cNvSpPr>
          <p:nvPr/>
        </p:nvSpPr>
        <p:spPr bwMode="auto">
          <a:xfrm>
            <a:off x="533400" y="123825"/>
            <a:ext cx="7981950" cy="369888"/>
          </a:xfrm>
          <a:prstGeom prst="rect">
            <a:avLst/>
          </a:prstGeom>
          <a:noFill/>
          <a:ln w="9525">
            <a:noFill/>
            <a:miter lim="800000"/>
            <a:headEnd/>
            <a:tailEnd/>
          </a:ln>
        </p:spPr>
        <p:txBody>
          <a:bodyPr>
            <a:spAutoFit/>
          </a:bodyPr>
          <a:lstStyle/>
          <a:p>
            <a:pPr algn="ctr"/>
            <a:r>
              <a:rPr lang="it-IT"/>
              <a:t>From M. K. Oberthaler et al., Phys. Rev. A 54 (1996) 3165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data 3"/>
          <p:cNvSpPr>
            <a:spLocks noGrp="1"/>
          </p:cNvSpPr>
          <p:nvPr>
            <p:ph type="dt" sz="quarter" idx="10"/>
          </p:nvPr>
        </p:nvSpPr>
        <p:spPr>
          <a:noFill/>
        </p:spPr>
        <p:txBody>
          <a:bodyPr/>
          <a:lstStyle/>
          <a:p>
            <a:fld id="{899246DC-6937-46FF-9410-B08173572DAC}" type="datetime1">
              <a:rPr lang="en-US" smtClean="0"/>
              <a:t>10/3/2012</a:t>
            </a:fld>
            <a:endParaRPr lang="it-IT" smtClean="0"/>
          </a:p>
        </p:txBody>
      </p:sp>
      <p:sp>
        <p:nvSpPr>
          <p:cNvPr id="11267"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11268" name="Rectangle 2"/>
          <p:cNvSpPr>
            <a:spLocks noGrp="1" noChangeArrowheads="1"/>
          </p:cNvSpPr>
          <p:nvPr>
            <p:ph type="title"/>
          </p:nvPr>
        </p:nvSpPr>
        <p:spPr>
          <a:xfrm>
            <a:off x="468313" y="152337"/>
            <a:ext cx="8229600" cy="1225359"/>
          </a:xfrm>
        </p:spPr>
        <p:txBody>
          <a:bodyPr/>
          <a:lstStyle/>
          <a:p>
            <a:pPr eaLnBrk="1" hangingPunct="1"/>
            <a:r>
              <a:rPr lang="en-US" sz="3200" dirty="0" smtClean="0"/>
              <a:t>History of Antimatter in a slide</a:t>
            </a:r>
          </a:p>
        </p:txBody>
      </p:sp>
      <p:sp>
        <p:nvSpPr>
          <p:cNvPr id="11269" name="Text Box 3"/>
          <p:cNvSpPr txBox="1">
            <a:spLocks noChangeArrowheads="1"/>
          </p:cNvSpPr>
          <p:nvPr/>
        </p:nvSpPr>
        <p:spPr bwMode="auto">
          <a:xfrm>
            <a:off x="684213" y="1158685"/>
            <a:ext cx="7777162" cy="4032250"/>
          </a:xfrm>
          <a:prstGeom prst="rect">
            <a:avLst/>
          </a:prstGeom>
          <a:noFill/>
          <a:ln w="9525">
            <a:noFill/>
            <a:miter lim="800000"/>
            <a:headEnd/>
            <a:tailEnd/>
          </a:ln>
        </p:spPr>
        <p:txBody>
          <a:bodyPr>
            <a:spAutoFit/>
          </a:bodyPr>
          <a:lstStyle/>
          <a:p>
            <a:pPr eaLnBrk="0" hangingPunct="0">
              <a:spcBef>
                <a:spcPct val="50000"/>
              </a:spcBef>
              <a:buFontTx/>
              <a:buChar char="•"/>
            </a:pPr>
            <a:r>
              <a:rPr lang="en-US" sz="1600" dirty="0">
                <a:latin typeface="Tahoma" pitchFamily="34" charset="0"/>
              </a:rPr>
              <a:t> 1928: relativistic equation of the ½ spin electron (Dirac)</a:t>
            </a:r>
          </a:p>
          <a:p>
            <a:pPr eaLnBrk="0" hangingPunct="0">
              <a:spcBef>
                <a:spcPct val="50000"/>
              </a:spcBef>
              <a:buFontTx/>
              <a:buChar char="•"/>
            </a:pPr>
            <a:r>
              <a:rPr lang="en-US" sz="1600" dirty="0">
                <a:latin typeface="Tahoma" pitchFamily="34" charset="0"/>
              </a:rPr>
              <a:t> 1929: electron sea and hole theory (Dirac)</a:t>
            </a:r>
          </a:p>
          <a:p>
            <a:pPr eaLnBrk="0" hangingPunct="0">
              <a:spcBef>
                <a:spcPct val="50000"/>
              </a:spcBef>
              <a:buFontTx/>
              <a:buChar char="•"/>
            </a:pPr>
            <a:r>
              <a:rPr lang="en-US" sz="1600" dirty="0">
                <a:latin typeface="Tahoma" pitchFamily="34" charset="0"/>
              </a:rPr>
              <a:t> 1931: prediction of antimatter (Dirac, Oppenheimer, </a:t>
            </a:r>
            <a:r>
              <a:rPr lang="en-US" sz="1600" dirty="0" err="1">
                <a:latin typeface="Tahoma" pitchFamily="34" charset="0"/>
              </a:rPr>
              <a:t>Weyl</a:t>
            </a:r>
            <a:r>
              <a:rPr lang="en-US" sz="1600" dirty="0">
                <a:latin typeface="Tahoma" pitchFamily="34" charset="0"/>
              </a:rPr>
              <a:t>)</a:t>
            </a:r>
          </a:p>
          <a:p>
            <a:pPr eaLnBrk="0" hangingPunct="0">
              <a:spcBef>
                <a:spcPct val="50000"/>
              </a:spcBef>
              <a:buFontTx/>
              <a:buChar char="•"/>
            </a:pPr>
            <a:r>
              <a:rPr lang="en-US" sz="1600" dirty="0">
                <a:latin typeface="Tahoma" pitchFamily="34" charset="0"/>
              </a:rPr>
              <a:t> 1932: discovery of positron in cosmic rays (Anderson)</a:t>
            </a:r>
          </a:p>
          <a:p>
            <a:pPr eaLnBrk="0" hangingPunct="0">
              <a:spcBef>
                <a:spcPct val="50000"/>
              </a:spcBef>
              <a:buFontTx/>
              <a:buChar char="•"/>
            </a:pPr>
            <a:r>
              <a:rPr lang="en-US" sz="1600" dirty="0">
                <a:latin typeface="Tahoma" pitchFamily="34" charset="0"/>
              </a:rPr>
              <a:t> 1933: discovery of e-/e+ creation and annihilation (</a:t>
            </a:r>
            <a:r>
              <a:rPr lang="en-US" sz="1600" dirty="0" err="1">
                <a:latin typeface="Tahoma" pitchFamily="34" charset="0"/>
              </a:rPr>
              <a:t>Blackett</a:t>
            </a:r>
            <a:r>
              <a:rPr lang="en-US" sz="1600" dirty="0">
                <a:latin typeface="Tahoma" pitchFamily="34" charset="0"/>
              </a:rPr>
              <a:t>, </a:t>
            </a:r>
            <a:r>
              <a:rPr lang="en-US" sz="1600" dirty="0" err="1">
                <a:latin typeface="Tahoma" pitchFamily="34" charset="0"/>
              </a:rPr>
              <a:t>Occhialini</a:t>
            </a:r>
            <a:r>
              <a:rPr lang="en-US" sz="1600" dirty="0">
                <a:latin typeface="Tahoma" pitchFamily="34" charset="0"/>
              </a:rPr>
              <a:t>)</a:t>
            </a:r>
          </a:p>
          <a:p>
            <a:pPr eaLnBrk="0" hangingPunct="0">
              <a:spcBef>
                <a:spcPct val="50000"/>
              </a:spcBef>
              <a:buFontTx/>
              <a:buChar char="•"/>
            </a:pPr>
            <a:r>
              <a:rPr lang="en-US" sz="1600" dirty="0">
                <a:latin typeface="Tahoma" pitchFamily="34" charset="0"/>
              </a:rPr>
              <a:t> 1937: symmetric theory of electrons and positrons</a:t>
            </a:r>
          </a:p>
          <a:p>
            <a:pPr eaLnBrk="0" hangingPunct="0">
              <a:spcBef>
                <a:spcPct val="50000"/>
              </a:spcBef>
              <a:buFontTx/>
              <a:buChar char="•"/>
            </a:pPr>
            <a:r>
              <a:rPr lang="en-US" sz="1600" dirty="0">
                <a:latin typeface="Tahoma" pitchFamily="34" charset="0"/>
              </a:rPr>
              <a:t> 1955: antiproton discovery (Segre’, Chamberlain, </a:t>
            </a:r>
            <a:r>
              <a:rPr lang="en-US" sz="1600" dirty="0" err="1">
                <a:latin typeface="Tahoma" pitchFamily="34" charset="0"/>
              </a:rPr>
              <a:t>Wiegand</a:t>
            </a:r>
            <a:r>
              <a:rPr lang="en-US" sz="1600" dirty="0">
                <a:latin typeface="Tahoma" pitchFamily="34" charset="0"/>
              </a:rPr>
              <a:t>)</a:t>
            </a:r>
          </a:p>
          <a:p>
            <a:pPr eaLnBrk="0" hangingPunct="0">
              <a:spcBef>
                <a:spcPct val="50000"/>
              </a:spcBef>
              <a:buFontTx/>
              <a:buChar char="•"/>
            </a:pPr>
            <a:r>
              <a:rPr lang="en-US" sz="1600" dirty="0">
                <a:latin typeface="Tahoma" pitchFamily="34" charset="0"/>
              </a:rPr>
              <a:t> 1956: antineutron discovery (Cork, </a:t>
            </a:r>
            <a:r>
              <a:rPr lang="en-US" sz="1600" dirty="0" err="1">
                <a:latin typeface="Tahoma" pitchFamily="34" charset="0"/>
              </a:rPr>
              <a:t>Lambertson</a:t>
            </a:r>
            <a:r>
              <a:rPr lang="en-US" sz="1600" dirty="0">
                <a:latin typeface="Tahoma" pitchFamily="34" charset="0"/>
              </a:rPr>
              <a:t>, </a:t>
            </a:r>
            <a:r>
              <a:rPr lang="en-US" sz="1600" dirty="0" err="1">
                <a:latin typeface="Tahoma" pitchFamily="34" charset="0"/>
              </a:rPr>
              <a:t>Piccioni</a:t>
            </a:r>
            <a:r>
              <a:rPr lang="en-US" sz="1600" dirty="0">
                <a:latin typeface="Tahoma" pitchFamily="34" charset="0"/>
              </a:rPr>
              <a:t>, Wenzel)</a:t>
            </a:r>
          </a:p>
          <a:p>
            <a:pPr eaLnBrk="0" hangingPunct="0">
              <a:spcBef>
                <a:spcPct val="50000"/>
              </a:spcBef>
              <a:buFontTx/>
              <a:buChar char="•"/>
            </a:pPr>
            <a:r>
              <a:rPr lang="en-US" sz="1600" dirty="0">
                <a:latin typeface="Tahoma" pitchFamily="34" charset="0"/>
              </a:rPr>
              <a:t> </a:t>
            </a:r>
            <a:r>
              <a:rPr lang="en-US" sz="1600" dirty="0" smtClean="0">
                <a:latin typeface="Tahoma" pitchFamily="34" charset="0"/>
              </a:rPr>
              <a:t>1996: </a:t>
            </a:r>
            <a:r>
              <a:rPr lang="en-US" sz="1600" dirty="0">
                <a:latin typeface="Tahoma" pitchFamily="34" charset="0"/>
              </a:rPr>
              <a:t>creation of high-energy </a:t>
            </a:r>
            <a:r>
              <a:rPr lang="en-US" sz="1600" dirty="0" err="1">
                <a:latin typeface="Tahoma" pitchFamily="34" charset="0"/>
              </a:rPr>
              <a:t>antihydrogen</a:t>
            </a:r>
            <a:r>
              <a:rPr lang="en-US" sz="1600" dirty="0">
                <a:latin typeface="Tahoma" pitchFamily="34" charset="0"/>
              </a:rPr>
              <a:t> (CERN, </a:t>
            </a:r>
            <a:r>
              <a:rPr lang="en-US" sz="1600" dirty="0" err="1">
                <a:latin typeface="Tahoma" pitchFamily="34" charset="0"/>
              </a:rPr>
              <a:t>Fermilab</a:t>
            </a:r>
            <a:r>
              <a:rPr lang="en-US" sz="1600" dirty="0">
                <a:latin typeface="Tahoma" pitchFamily="34" charset="0"/>
              </a:rPr>
              <a:t>)</a:t>
            </a:r>
          </a:p>
          <a:p>
            <a:pPr eaLnBrk="0" hangingPunct="0">
              <a:spcBef>
                <a:spcPct val="50000"/>
              </a:spcBef>
              <a:buFontTx/>
              <a:buChar char="•"/>
            </a:pPr>
            <a:r>
              <a:rPr lang="en-US" sz="1600" dirty="0">
                <a:latin typeface="Tahoma" pitchFamily="34" charset="0"/>
              </a:rPr>
              <a:t> 2002: creation of 10 K </a:t>
            </a:r>
            <a:r>
              <a:rPr lang="en-US" sz="1600" dirty="0" err="1">
                <a:latin typeface="Tahoma" pitchFamily="34" charset="0"/>
              </a:rPr>
              <a:t>antihydrogen</a:t>
            </a:r>
            <a:r>
              <a:rPr lang="en-US" sz="1600" dirty="0">
                <a:latin typeface="Tahoma" pitchFamily="34" charset="0"/>
              </a:rPr>
              <a:t> (Athena, </a:t>
            </a:r>
            <a:r>
              <a:rPr lang="en-US" sz="1600" dirty="0" err="1">
                <a:latin typeface="Tahoma" pitchFamily="34" charset="0"/>
              </a:rPr>
              <a:t>Atrap</a:t>
            </a:r>
            <a:r>
              <a:rPr lang="en-US" sz="1600" dirty="0">
                <a:latin typeface="Tahoma" pitchFamily="34" charset="0"/>
              </a:rPr>
              <a:t>)</a:t>
            </a:r>
          </a:p>
          <a:p>
            <a:pPr eaLnBrk="0" hangingPunct="0">
              <a:spcBef>
                <a:spcPct val="50000"/>
              </a:spcBef>
              <a:buFontTx/>
              <a:buChar char="•"/>
            </a:pPr>
            <a:r>
              <a:rPr lang="en-US" sz="1600" dirty="0">
                <a:latin typeface="Tahoma" pitchFamily="34" charset="0"/>
              </a:rPr>
              <a:t> 2011: </a:t>
            </a:r>
            <a:r>
              <a:rPr lang="en-US" sz="1600" dirty="0" err="1">
                <a:latin typeface="Tahoma" pitchFamily="34" charset="0"/>
              </a:rPr>
              <a:t>antihydrogen</a:t>
            </a:r>
            <a:r>
              <a:rPr lang="en-US" sz="1600" dirty="0">
                <a:latin typeface="Tahoma" pitchFamily="34" charset="0"/>
              </a:rPr>
              <a:t> confinement (Alpha)</a:t>
            </a:r>
          </a:p>
        </p:txBody>
      </p:sp>
      <p:sp>
        <p:nvSpPr>
          <p:cNvPr id="11270" name="Line 4"/>
          <p:cNvSpPr>
            <a:spLocks noChangeShapeType="1"/>
          </p:cNvSpPr>
          <p:nvPr/>
        </p:nvSpPr>
        <p:spPr bwMode="auto">
          <a:xfrm>
            <a:off x="802704" y="5683568"/>
            <a:ext cx="2016125" cy="0"/>
          </a:xfrm>
          <a:prstGeom prst="line">
            <a:avLst/>
          </a:prstGeom>
          <a:noFill/>
          <a:ln w="9525">
            <a:solidFill>
              <a:schemeClr val="tx1"/>
            </a:solidFill>
            <a:round/>
            <a:headEnd/>
            <a:tailEnd type="triangle" w="med" len="med"/>
          </a:ln>
        </p:spPr>
        <p:txBody>
          <a:bodyPr/>
          <a:lstStyle/>
          <a:p>
            <a:endParaRPr lang="it-IT"/>
          </a:p>
        </p:txBody>
      </p:sp>
      <p:sp>
        <p:nvSpPr>
          <p:cNvPr id="11271" name="Text Box 5"/>
          <p:cNvSpPr txBox="1">
            <a:spLocks noChangeArrowheads="1"/>
          </p:cNvSpPr>
          <p:nvPr/>
        </p:nvSpPr>
        <p:spPr bwMode="auto">
          <a:xfrm>
            <a:off x="3087688" y="5253355"/>
            <a:ext cx="5545137" cy="830263"/>
          </a:xfrm>
          <a:prstGeom prst="rect">
            <a:avLst/>
          </a:prstGeom>
          <a:solidFill>
            <a:srgbClr val="FFCC00"/>
          </a:solidFill>
          <a:ln w="9525">
            <a:noFill/>
            <a:miter lim="800000"/>
            <a:headEnd/>
            <a:tailEnd/>
          </a:ln>
        </p:spPr>
        <p:txBody>
          <a:bodyPr>
            <a:spAutoFit/>
          </a:bodyPr>
          <a:lstStyle/>
          <a:p>
            <a:pPr eaLnBrk="0" hangingPunct="0">
              <a:spcBef>
                <a:spcPct val="50000"/>
              </a:spcBef>
            </a:pPr>
            <a:r>
              <a:rPr lang="en-US" sz="2400" dirty="0">
                <a:latin typeface="Brush Script Std" pitchFamily="50" charset="0"/>
              </a:rPr>
              <a:t>Future: study of Antimatter properties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26"/>
          <p:cNvSpPr/>
          <p:nvPr/>
        </p:nvSpPr>
        <p:spPr>
          <a:xfrm>
            <a:off x="3371850" y="1038225"/>
            <a:ext cx="5095875" cy="173355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227"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9228" name="Text Box 2"/>
          <p:cNvSpPr txBox="1">
            <a:spLocks noChangeArrowheads="1"/>
          </p:cNvSpPr>
          <p:nvPr/>
        </p:nvSpPr>
        <p:spPr bwMode="auto">
          <a:xfrm>
            <a:off x="4448175" y="5648325"/>
            <a:ext cx="4324350" cy="366713"/>
          </a:xfrm>
          <a:prstGeom prst="rect">
            <a:avLst/>
          </a:prstGeom>
          <a:noFill/>
          <a:ln w="9525">
            <a:noFill/>
            <a:miter lim="800000"/>
            <a:headEnd/>
            <a:tailEnd/>
          </a:ln>
        </p:spPr>
        <p:txBody>
          <a:bodyPr>
            <a:spAutoFit/>
          </a:bodyPr>
          <a:lstStyle/>
          <a:p>
            <a:pPr>
              <a:spcBef>
                <a:spcPct val="50000"/>
              </a:spcBef>
            </a:pPr>
            <a:r>
              <a:rPr lang="en-US"/>
              <a:t>So, it is a classical device if d</a:t>
            </a:r>
            <a:r>
              <a:rPr lang="en-US" baseline="-25000"/>
              <a:t>g</a:t>
            </a:r>
            <a:r>
              <a:rPr lang="en-US"/>
              <a:t>&gt;&gt; 10 </a:t>
            </a:r>
            <a:r>
              <a:rPr lang="el-GR">
                <a:cs typeface="Arial" charset="0"/>
              </a:rPr>
              <a:t>μ</a:t>
            </a:r>
            <a:r>
              <a:rPr lang="en-US">
                <a:cs typeface="Arial" charset="0"/>
              </a:rPr>
              <a:t>m</a:t>
            </a:r>
            <a:endParaRPr lang="el-GR">
              <a:cs typeface="Arial" charset="0"/>
            </a:endParaRPr>
          </a:p>
        </p:txBody>
      </p:sp>
      <p:pic>
        <p:nvPicPr>
          <p:cNvPr id="9229" name="Picture 3"/>
          <p:cNvPicPr>
            <a:picLocks noChangeAspect="1" noChangeArrowheads="1"/>
          </p:cNvPicPr>
          <p:nvPr/>
        </p:nvPicPr>
        <p:blipFill>
          <a:blip r:embed="rId4" cstate="print"/>
          <a:srcRect/>
          <a:stretch>
            <a:fillRect/>
          </a:stretch>
        </p:blipFill>
        <p:spPr bwMode="auto">
          <a:xfrm>
            <a:off x="417513" y="277813"/>
            <a:ext cx="2743200" cy="2495550"/>
          </a:xfrm>
          <a:prstGeom prst="rect">
            <a:avLst/>
          </a:prstGeom>
          <a:noFill/>
          <a:ln w="9525" algn="ctr">
            <a:solidFill>
              <a:schemeClr val="tx1"/>
            </a:solidFill>
            <a:miter lim="800000"/>
            <a:headEnd/>
            <a:tailEnd/>
          </a:ln>
        </p:spPr>
      </p:pic>
      <p:sp>
        <p:nvSpPr>
          <p:cNvPr id="9230" name="Text Box 4"/>
          <p:cNvSpPr txBox="1">
            <a:spLocks noChangeArrowheads="1"/>
          </p:cNvSpPr>
          <p:nvPr/>
        </p:nvSpPr>
        <p:spPr bwMode="auto">
          <a:xfrm>
            <a:off x="3381375" y="295275"/>
            <a:ext cx="5562600" cy="641350"/>
          </a:xfrm>
          <a:prstGeom prst="rect">
            <a:avLst/>
          </a:prstGeom>
          <a:noFill/>
          <a:ln w="9525">
            <a:noFill/>
            <a:miter lim="800000"/>
            <a:headEnd/>
            <a:tailEnd/>
          </a:ln>
        </p:spPr>
        <p:txBody>
          <a:bodyPr>
            <a:spAutoFit/>
          </a:bodyPr>
          <a:lstStyle/>
          <a:p>
            <a:pPr>
              <a:spcBef>
                <a:spcPct val="50000"/>
              </a:spcBef>
            </a:pPr>
            <a:r>
              <a:rPr lang="en-US"/>
              <a:t>The final plane will be made of Silicon Strip detectors with a spatial resolution of about 10-15 </a:t>
            </a:r>
            <a:r>
              <a:rPr lang="el-GR">
                <a:cs typeface="Arial" charset="0"/>
              </a:rPr>
              <a:t>μ</a:t>
            </a:r>
            <a:r>
              <a:rPr lang="en-US">
                <a:cs typeface="Arial" charset="0"/>
              </a:rPr>
              <a:t>m</a:t>
            </a:r>
            <a:endParaRPr lang="el-GR">
              <a:cs typeface="Arial" charset="0"/>
            </a:endParaRPr>
          </a:p>
        </p:txBody>
      </p:sp>
      <p:sp>
        <p:nvSpPr>
          <p:cNvPr id="9231" name="Text Box 5"/>
          <p:cNvSpPr txBox="1">
            <a:spLocks noChangeArrowheads="1"/>
          </p:cNvSpPr>
          <p:nvPr/>
        </p:nvSpPr>
        <p:spPr bwMode="auto">
          <a:xfrm>
            <a:off x="504825" y="3076575"/>
            <a:ext cx="8343900" cy="366713"/>
          </a:xfrm>
          <a:prstGeom prst="rect">
            <a:avLst/>
          </a:prstGeom>
          <a:noFill/>
          <a:ln w="9525">
            <a:noFill/>
            <a:miter lim="800000"/>
            <a:headEnd/>
            <a:tailEnd/>
          </a:ln>
        </p:spPr>
        <p:txBody>
          <a:bodyPr>
            <a:spAutoFit/>
          </a:bodyPr>
          <a:lstStyle/>
          <a:p>
            <a:pPr>
              <a:spcBef>
                <a:spcPct val="50000"/>
              </a:spcBef>
            </a:pPr>
            <a:r>
              <a:rPr lang="en-US"/>
              <a:t>Now, this is NOT a quantum deflectometer, because:</a:t>
            </a:r>
          </a:p>
        </p:txBody>
      </p:sp>
      <p:sp>
        <p:nvSpPr>
          <p:cNvPr id="9232" name="Rectangle 6"/>
          <p:cNvSpPr>
            <a:spLocks noChangeArrowheads="1"/>
          </p:cNvSpPr>
          <p:nvPr/>
        </p:nvSpPr>
        <p:spPr bwMode="auto">
          <a:xfrm>
            <a:off x="1438275" y="3495675"/>
            <a:ext cx="88900" cy="40005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9233" name="Rectangle 7"/>
          <p:cNvSpPr>
            <a:spLocks noChangeArrowheads="1"/>
          </p:cNvSpPr>
          <p:nvPr/>
        </p:nvSpPr>
        <p:spPr bwMode="auto">
          <a:xfrm>
            <a:off x="1428750" y="5000625"/>
            <a:ext cx="107950" cy="10287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9234" name="Line 8"/>
          <p:cNvSpPr>
            <a:spLocks noChangeShapeType="1"/>
          </p:cNvSpPr>
          <p:nvPr/>
        </p:nvSpPr>
        <p:spPr bwMode="auto">
          <a:xfrm>
            <a:off x="180975" y="4419600"/>
            <a:ext cx="638175" cy="0"/>
          </a:xfrm>
          <a:prstGeom prst="line">
            <a:avLst/>
          </a:prstGeom>
          <a:noFill/>
          <a:ln w="76200">
            <a:solidFill>
              <a:schemeClr val="tx1"/>
            </a:solidFill>
            <a:round/>
            <a:headEnd/>
            <a:tailEnd type="triangle" w="med" len="med"/>
          </a:ln>
        </p:spPr>
        <p:txBody>
          <a:bodyPr/>
          <a:lstStyle/>
          <a:p>
            <a:endParaRPr lang="it-IT"/>
          </a:p>
        </p:txBody>
      </p:sp>
      <p:sp>
        <p:nvSpPr>
          <p:cNvPr id="9235" name="Line 9"/>
          <p:cNvSpPr>
            <a:spLocks noChangeShapeType="1"/>
          </p:cNvSpPr>
          <p:nvPr/>
        </p:nvSpPr>
        <p:spPr bwMode="auto">
          <a:xfrm flipV="1">
            <a:off x="1476375" y="4152900"/>
            <a:ext cx="4038600" cy="333375"/>
          </a:xfrm>
          <a:prstGeom prst="line">
            <a:avLst/>
          </a:prstGeom>
          <a:noFill/>
          <a:ln w="9525">
            <a:solidFill>
              <a:schemeClr val="tx1"/>
            </a:solidFill>
            <a:round/>
            <a:headEnd/>
            <a:tailEnd type="triangle" w="med" len="med"/>
          </a:ln>
        </p:spPr>
        <p:txBody>
          <a:bodyPr/>
          <a:lstStyle/>
          <a:p>
            <a:endParaRPr lang="it-IT"/>
          </a:p>
        </p:txBody>
      </p:sp>
      <p:sp>
        <p:nvSpPr>
          <p:cNvPr id="9236" name="Line 10"/>
          <p:cNvSpPr>
            <a:spLocks noChangeShapeType="1"/>
          </p:cNvSpPr>
          <p:nvPr/>
        </p:nvSpPr>
        <p:spPr bwMode="auto">
          <a:xfrm>
            <a:off x="5753100" y="4152900"/>
            <a:ext cx="0" cy="295275"/>
          </a:xfrm>
          <a:prstGeom prst="line">
            <a:avLst/>
          </a:prstGeom>
          <a:noFill/>
          <a:ln w="9525">
            <a:solidFill>
              <a:schemeClr val="tx1"/>
            </a:solidFill>
            <a:round/>
            <a:headEnd type="arrow" w="med" len="med"/>
            <a:tailEnd type="arrow" w="med" len="med"/>
          </a:ln>
        </p:spPr>
        <p:txBody>
          <a:bodyPr/>
          <a:lstStyle/>
          <a:p>
            <a:endParaRPr lang="it-IT"/>
          </a:p>
        </p:txBody>
      </p:sp>
      <p:graphicFrame>
        <p:nvGraphicFramePr>
          <p:cNvPr id="9218" name="Object 2"/>
          <p:cNvGraphicFramePr>
            <a:graphicFrameLocks noChangeAspect="1"/>
          </p:cNvGraphicFramePr>
          <p:nvPr/>
        </p:nvGraphicFramePr>
        <p:xfrm>
          <a:off x="6254750" y="3519488"/>
          <a:ext cx="835025" cy="712787"/>
        </p:xfrm>
        <a:graphic>
          <a:graphicData uri="http://schemas.openxmlformats.org/presentationml/2006/ole">
            <p:oleObj spid="_x0000_s9218" name="Equation" r:id="rId5" imgW="520560" imgH="444240" progId="">
              <p:embed/>
            </p:oleObj>
          </a:graphicData>
        </a:graphic>
      </p:graphicFrame>
      <p:sp>
        <p:nvSpPr>
          <p:cNvPr id="9237" name="Line 15"/>
          <p:cNvSpPr>
            <a:spLocks noChangeShapeType="1"/>
          </p:cNvSpPr>
          <p:nvPr/>
        </p:nvSpPr>
        <p:spPr bwMode="auto">
          <a:xfrm>
            <a:off x="1247775" y="3914775"/>
            <a:ext cx="0" cy="1028700"/>
          </a:xfrm>
          <a:prstGeom prst="line">
            <a:avLst/>
          </a:prstGeom>
          <a:noFill/>
          <a:ln w="9525">
            <a:solidFill>
              <a:schemeClr val="tx1"/>
            </a:solidFill>
            <a:round/>
            <a:headEnd type="arrow" w="med" len="med"/>
            <a:tailEnd type="arrow" w="med" len="med"/>
          </a:ln>
        </p:spPr>
        <p:txBody>
          <a:bodyPr/>
          <a:lstStyle/>
          <a:p>
            <a:endParaRPr lang="it-IT"/>
          </a:p>
        </p:txBody>
      </p:sp>
      <p:sp>
        <p:nvSpPr>
          <p:cNvPr id="9238" name="Text Box 16"/>
          <p:cNvSpPr txBox="1">
            <a:spLocks noChangeArrowheads="1"/>
          </p:cNvSpPr>
          <p:nvPr/>
        </p:nvSpPr>
        <p:spPr bwMode="auto">
          <a:xfrm>
            <a:off x="866775" y="4219575"/>
            <a:ext cx="542925" cy="366713"/>
          </a:xfrm>
          <a:prstGeom prst="rect">
            <a:avLst/>
          </a:prstGeom>
          <a:noFill/>
          <a:ln w="9525">
            <a:noFill/>
            <a:miter lim="800000"/>
            <a:headEnd/>
            <a:tailEnd/>
          </a:ln>
        </p:spPr>
        <p:txBody>
          <a:bodyPr>
            <a:spAutoFit/>
          </a:bodyPr>
          <a:lstStyle/>
          <a:p>
            <a:pPr>
              <a:spcBef>
                <a:spcPct val="50000"/>
              </a:spcBef>
            </a:pPr>
            <a:r>
              <a:rPr lang="en-US"/>
              <a:t>d</a:t>
            </a:r>
            <a:r>
              <a:rPr lang="en-US" baseline="-25000"/>
              <a:t>g</a:t>
            </a:r>
            <a:endParaRPr lang="en-US"/>
          </a:p>
        </p:txBody>
      </p:sp>
      <p:sp>
        <p:nvSpPr>
          <p:cNvPr id="9239" name="Line 17"/>
          <p:cNvSpPr>
            <a:spLocks noChangeShapeType="1"/>
          </p:cNvSpPr>
          <p:nvPr/>
        </p:nvSpPr>
        <p:spPr bwMode="auto">
          <a:xfrm>
            <a:off x="1485900" y="4486275"/>
            <a:ext cx="4010025" cy="0"/>
          </a:xfrm>
          <a:prstGeom prst="line">
            <a:avLst/>
          </a:prstGeom>
          <a:noFill/>
          <a:ln w="9525">
            <a:solidFill>
              <a:schemeClr val="tx1"/>
            </a:solidFill>
            <a:round/>
            <a:headEnd/>
            <a:tailEnd type="arrow" w="med" len="med"/>
          </a:ln>
        </p:spPr>
        <p:txBody>
          <a:bodyPr/>
          <a:lstStyle/>
          <a:p>
            <a:endParaRPr lang="it-IT"/>
          </a:p>
        </p:txBody>
      </p:sp>
      <p:sp>
        <p:nvSpPr>
          <p:cNvPr id="9240" name="Line 18"/>
          <p:cNvSpPr>
            <a:spLocks noChangeShapeType="1"/>
          </p:cNvSpPr>
          <p:nvPr/>
        </p:nvSpPr>
        <p:spPr bwMode="auto">
          <a:xfrm>
            <a:off x="4391025" y="4257675"/>
            <a:ext cx="47625" cy="228600"/>
          </a:xfrm>
          <a:prstGeom prst="line">
            <a:avLst/>
          </a:prstGeom>
          <a:noFill/>
          <a:ln w="9525">
            <a:solidFill>
              <a:schemeClr val="tx1"/>
            </a:solidFill>
            <a:round/>
            <a:headEnd/>
            <a:tailEnd/>
          </a:ln>
        </p:spPr>
        <p:txBody>
          <a:bodyPr/>
          <a:lstStyle/>
          <a:p>
            <a:endParaRPr lang="it-IT"/>
          </a:p>
        </p:txBody>
      </p:sp>
      <p:sp>
        <p:nvSpPr>
          <p:cNvPr id="9241" name="Text Box 19"/>
          <p:cNvSpPr txBox="1">
            <a:spLocks noChangeArrowheads="1"/>
          </p:cNvSpPr>
          <p:nvPr/>
        </p:nvSpPr>
        <p:spPr bwMode="auto">
          <a:xfrm>
            <a:off x="4467225" y="4171950"/>
            <a:ext cx="457200" cy="366713"/>
          </a:xfrm>
          <a:prstGeom prst="rect">
            <a:avLst/>
          </a:prstGeom>
          <a:noFill/>
          <a:ln w="9525">
            <a:noFill/>
            <a:miter lim="800000"/>
            <a:headEnd/>
            <a:tailEnd/>
          </a:ln>
        </p:spPr>
        <p:txBody>
          <a:bodyPr>
            <a:spAutoFit/>
          </a:bodyPr>
          <a:lstStyle/>
          <a:p>
            <a:pPr>
              <a:spcBef>
                <a:spcPct val="50000"/>
              </a:spcBef>
            </a:pPr>
            <a:r>
              <a:rPr lang="el-GR">
                <a:cs typeface="Arial" charset="0"/>
              </a:rPr>
              <a:t>α</a:t>
            </a:r>
          </a:p>
        </p:txBody>
      </p:sp>
      <p:graphicFrame>
        <p:nvGraphicFramePr>
          <p:cNvPr id="9219" name="Object 3"/>
          <p:cNvGraphicFramePr>
            <a:graphicFrameLocks noChangeAspect="1"/>
          </p:cNvGraphicFramePr>
          <p:nvPr/>
        </p:nvGraphicFramePr>
        <p:xfrm>
          <a:off x="7842250" y="3559175"/>
          <a:ext cx="928688" cy="625475"/>
        </p:xfrm>
        <a:graphic>
          <a:graphicData uri="http://schemas.openxmlformats.org/presentationml/2006/ole">
            <p:oleObj spid="_x0000_s9219" name="Equation" r:id="rId6" imgW="660240" imgH="444240" progId="">
              <p:embed/>
            </p:oleObj>
          </a:graphicData>
        </a:graphic>
      </p:graphicFrame>
      <p:sp>
        <p:nvSpPr>
          <p:cNvPr id="9242" name="Text Box 21"/>
          <p:cNvSpPr txBox="1">
            <a:spLocks noChangeArrowheads="1"/>
          </p:cNvSpPr>
          <p:nvPr/>
        </p:nvSpPr>
        <p:spPr bwMode="auto">
          <a:xfrm>
            <a:off x="3562350" y="4486275"/>
            <a:ext cx="457200" cy="366713"/>
          </a:xfrm>
          <a:prstGeom prst="rect">
            <a:avLst/>
          </a:prstGeom>
          <a:noFill/>
          <a:ln w="9525">
            <a:noFill/>
            <a:miter lim="800000"/>
            <a:headEnd/>
            <a:tailEnd/>
          </a:ln>
        </p:spPr>
        <p:txBody>
          <a:bodyPr>
            <a:spAutoFit/>
          </a:bodyPr>
          <a:lstStyle/>
          <a:p>
            <a:pPr>
              <a:spcBef>
                <a:spcPct val="50000"/>
              </a:spcBef>
            </a:pPr>
            <a:r>
              <a:rPr lang="en-US"/>
              <a:t>L</a:t>
            </a:r>
          </a:p>
        </p:txBody>
      </p:sp>
      <p:graphicFrame>
        <p:nvGraphicFramePr>
          <p:cNvPr id="9220" name="Object 4"/>
          <p:cNvGraphicFramePr>
            <a:graphicFrameLocks noChangeAspect="1"/>
          </p:cNvGraphicFramePr>
          <p:nvPr/>
        </p:nvGraphicFramePr>
        <p:xfrm>
          <a:off x="5999163" y="4341813"/>
          <a:ext cx="1404937" cy="757237"/>
        </p:xfrm>
        <a:graphic>
          <a:graphicData uri="http://schemas.openxmlformats.org/presentationml/2006/ole">
            <p:oleObj spid="_x0000_s9220" name="Equation" r:id="rId7" imgW="825480" imgH="444240" progId="">
              <p:embed/>
            </p:oleObj>
          </a:graphicData>
        </a:graphic>
      </p:graphicFrame>
      <p:graphicFrame>
        <p:nvGraphicFramePr>
          <p:cNvPr id="9221" name="Object 5"/>
          <p:cNvGraphicFramePr>
            <a:graphicFrameLocks noChangeAspect="1"/>
          </p:cNvGraphicFramePr>
          <p:nvPr/>
        </p:nvGraphicFramePr>
        <p:xfrm>
          <a:off x="7691438" y="4384675"/>
          <a:ext cx="1071562" cy="654050"/>
        </p:xfrm>
        <a:graphic>
          <a:graphicData uri="http://schemas.openxmlformats.org/presentationml/2006/ole">
            <p:oleObj spid="_x0000_s9221" name="Equation" r:id="rId8" imgW="685800" imgH="419040" progId="">
              <p:embed/>
            </p:oleObj>
          </a:graphicData>
        </a:graphic>
      </p:graphicFrame>
      <p:graphicFrame>
        <p:nvGraphicFramePr>
          <p:cNvPr id="9222" name="Object 6"/>
          <p:cNvGraphicFramePr>
            <a:graphicFrameLocks noChangeAspect="1"/>
          </p:cNvGraphicFramePr>
          <p:nvPr/>
        </p:nvGraphicFramePr>
        <p:xfrm>
          <a:off x="6619875" y="5159375"/>
          <a:ext cx="1190625" cy="396875"/>
        </p:xfrm>
        <a:graphic>
          <a:graphicData uri="http://schemas.openxmlformats.org/presentationml/2006/ole">
            <p:oleObj spid="_x0000_s9222" name="Equation" r:id="rId9" imgW="761760" imgH="253800" progId="">
              <p:embed/>
            </p:oleObj>
          </a:graphicData>
        </a:graphic>
      </p:graphicFrame>
      <p:graphicFrame>
        <p:nvGraphicFramePr>
          <p:cNvPr id="9223" name="Object 7"/>
          <p:cNvGraphicFramePr>
            <a:graphicFrameLocks noChangeAspect="1"/>
          </p:cNvGraphicFramePr>
          <p:nvPr/>
        </p:nvGraphicFramePr>
        <p:xfrm>
          <a:off x="2108200" y="5562600"/>
          <a:ext cx="2043113" cy="504825"/>
        </p:xfrm>
        <a:graphic>
          <a:graphicData uri="http://schemas.openxmlformats.org/presentationml/2006/ole">
            <p:oleObj spid="_x0000_s9223" name="Equation" r:id="rId10" imgW="1079280" imgH="266400" progId="">
              <p:embed/>
            </p:oleObj>
          </a:graphicData>
        </a:graphic>
      </p:graphicFrame>
      <p:sp>
        <p:nvSpPr>
          <p:cNvPr id="9243" name="CasellaDiTesto 23"/>
          <p:cNvSpPr txBox="1">
            <a:spLocks noChangeArrowheads="1"/>
          </p:cNvSpPr>
          <p:nvPr/>
        </p:nvSpPr>
        <p:spPr bwMode="auto">
          <a:xfrm>
            <a:off x="3390900" y="1047750"/>
            <a:ext cx="5295900" cy="369888"/>
          </a:xfrm>
          <a:prstGeom prst="rect">
            <a:avLst/>
          </a:prstGeom>
          <a:noFill/>
          <a:ln w="9525">
            <a:noFill/>
            <a:miter lim="800000"/>
            <a:headEnd/>
            <a:tailEnd/>
          </a:ln>
        </p:spPr>
        <p:txBody>
          <a:bodyPr>
            <a:spAutoFit/>
          </a:bodyPr>
          <a:lstStyle/>
          <a:p>
            <a:r>
              <a:rPr lang="it-IT"/>
              <a:t>De Broglie wavelength of a 500 m/s H atom:</a:t>
            </a:r>
          </a:p>
        </p:txBody>
      </p:sp>
      <p:graphicFrame>
        <p:nvGraphicFramePr>
          <p:cNvPr id="9224" name="Object 24"/>
          <p:cNvGraphicFramePr>
            <a:graphicFrameLocks noChangeAspect="1"/>
          </p:cNvGraphicFramePr>
          <p:nvPr/>
        </p:nvGraphicFramePr>
        <p:xfrm>
          <a:off x="3476625" y="1565275"/>
          <a:ext cx="3810000" cy="584200"/>
        </p:xfrm>
        <a:graphic>
          <a:graphicData uri="http://schemas.openxmlformats.org/presentationml/2006/ole">
            <p:oleObj spid="_x0000_s9224" name="Equazione" r:id="rId11" imgW="3809880" imgH="583920" progId="Equation.3">
              <p:embed/>
            </p:oleObj>
          </a:graphicData>
        </a:graphic>
      </p:graphicFrame>
      <p:graphicFrame>
        <p:nvGraphicFramePr>
          <p:cNvPr id="9225" name="Object 26"/>
          <p:cNvGraphicFramePr>
            <a:graphicFrameLocks noChangeAspect="1"/>
          </p:cNvGraphicFramePr>
          <p:nvPr/>
        </p:nvGraphicFramePr>
        <p:xfrm>
          <a:off x="3476625" y="2390775"/>
          <a:ext cx="3194050" cy="311150"/>
        </p:xfrm>
        <a:graphic>
          <a:graphicData uri="http://schemas.openxmlformats.org/presentationml/2006/ole">
            <p:oleObj spid="_x0000_s9225" name="Equazione" r:id="rId12" imgW="2476440" imgH="241200" progId="Equation.3">
              <p:embed/>
            </p:oleObj>
          </a:graphicData>
        </a:graphic>
      </p:graphicFrame>
      <p:sp>
        <p:nvSpPr>
          <p:cNvPr id="9244" name="Segnaposto data 27"/>
          <p:cNvSpPr>
            <a:spLocks noGrp="1"/>
          </p:cNvSpPr>
          <p:nvPr>
            <p:ph type="dt" sz="quarter" idx="10"/>
          </p:nvPr>
        </p:nvSpPr>
        <p:spPr>
          <a:noFill/>
        </p:spPr>
        <p:txBody>
          <a:bodyPr/>
          <a:lstStyle/>
          <a:p>
            <a:fld id="{9FD83E48-A249-45A8-B6CE-DDB5A0C026B3}" type="datetime1">
              <a:rPr lang="en-US" smtClean="0"/>
              <a:t>10/3/2012</a:t>
            </a:fld>
            <a:endParaRPr lang="it-IT"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data 3"/>
          <p:cNvSpPr>
            <a:spLocks noGrp="1"/>
          </p:cNvSpPr>
          <p:nvPr>
            <p:ph type="dt" sz="quarter" idx="10"/>
          </p:nvPr>
        </p:nvSpPr>
        <p:spPr>
          <a:noFill/>
        </p:spPr>
        <p:txBody>
          <a:bodyPr/>
          <a:lstStyle/>
          <a:p>
            <a:fld id="{20EBF94A-3659-4190-B66D-B9F9B69515C5}" type="datetime1">
              <a:rPr lang="en-US" smtClean="0"/>
              <a:t>10/3/2012</a:t>
            </a:fld>
            <a:endParaRPr lang="it-IT" smtClean="0"/>
          </a:p>
        </p:txBody>
      </p:sp>
      <p:sp>
        <p:nvSpPr>
          <p:cNvPr id="24579" name="Segnaposto piè di pagina 4"/>
          <p:cNvSpPr>
            <a:spLocks noGrp="1"/>
          </p:cNvSpPr>
          <p:nvPr>
            <p:ph type="ftr" sz="quarter" idx="11"/>
          </p:nvPr>
        </p:nvSpPr>
        <p:spPr>
          <a:noFill/>
        </p:spPr>
        <p:txBody>
          <a:bodyPr/>
          <a:lstStyle/>
          <a:p>
            <a:r>
              <a:rPr lang="en-US" smtClean="0"/>
              <a:t>University of Maryland - 3-Oct-12</a:t>
            </a:r>
            <a:endParaRPr lang="it-IT" smtClean="0"/>
          </a:p>
        </p:txBody>
      </p:sp>
      <p:pic>
        <p:nvPicPr>
          <p:cNvPr id="24580" name="Picture 2"/>
          <p:cNvPicPr>
            <a:picLocks noChangeAspect="1" noChangeArrowheads="1"/>
          </p:cNvPicPr>
          <p:nvPr/>
        </p:nvPicPr>
        <p:blipFill>
          <a:blip r:embed="rId3" cstate="print"/>
          <a:srcRect/>
          <a:stretch>
            <a:fillRect/>
          </a:stretch>
        </p:blipFill>
        <p:spPr bwMode="auto">
          <a:xfrm>
            <a:off x="211138" y="2374900"/>
            <a:ext cx="3925887" cy="3948113"/>
          </a:xfrm>
          <a:prstGeom prst="rect">
            <a:avLst/>
          </a:prstGeom>
          <a:noFill/>
          <a:ln w="12700">
            <a:noFill/>
            <a:miter lim="800000"/>
            <a:headEnd/>
            <a:tailEnd/>
          </a:ln>
        </p:spPr>
      </p:pic>
      <p:pic>
        <p:nvPicPr>
          <p:cNvPr id="24581" name="Picture 3"/>
          <p:cNvPicPr>
            <a:picLocks noChangeAspect="1" noChangeArrowheads="1"/>
          </p:cNvPicPr>
          <p:nvPr/>
        </p:nvPicPr>
        <p:blipFill>
          <a:blip r:embed="rId4" cstate="print"/>
          <a:srcRect/>
          <a:stretch>
            <a:fillRect/>
          </a:stretch>
        </p:blipFill>
        <p:spPr bwMode="auto">
          <a:xfrm>
            <a:off x="588963" y="901700"/>
            <a:ext cx="7956550" cy="1277938"/>
          </a:xfrm>
          <a:prstGeom prst="rect">
            <a:avLst/>
          </a:prstGeom>
          <a:noFill/>
          <a:ln w="12700">
            <a:noFill/>
            <a:miter lim="800000"/>
            <a:headEnd/>
            <a:tailEnd/>
          </a:ln>
        </p:spPr>
      </p:pic>
      <p:sp>
        <p:nvSpPr>
          <p:cNvPr id="24582" name="Rectangle 4"/>
          <p:cNvSpPr>
            <a:spLocks/>
          </p:cNvSpPr>
          <p:nvPr/>
        </p:nvSpPr>
        <p:spPr bwMode="auto">
          <a:xfrm>
            <a:off x="5768975" y="393700"/>
            <a:ext cx="3244850" cy="436563"/>
          </a:xfrm>
          <a:prstGeom prst="rect">
            <a:avLst/>
          </a:prstGeom>
          <a:noFill/>
          <a:ln w="12700">
            <a:noFill/>
            <a:miter lim="800000"/>
            <a:headEnd/>
            <a:tailEnd/>
          </a:ln>
        </p:spPr>
        <p:txBody>
          <a:bodyPr wrap="none" lIns="0" tIns="0" rIns="0" bIns="0" anchor="ctr">
            <a:spAutoFit/>
          </a:bodyPr>
          <a:lstStyle/>
          <a:p>
            <a:pPr algn="r" defTabSz="642938"/>
            <a:r>
              <a:rPr lang="en-US" sz="2500">
                <a:solidFill>
                  <a:srgbClr val="4D4B96"/>
                </a:solidFill>
                <a:latin typeface="Gill Sans" charset="0"/>
                <a:sym typeface="Gill Sans" charset="0"/>
              </a:rPr>
              <a:t>M</a:t>
            </a:r>
            <a:r>
              <a:rPr lang="en-US" sz="2500">
                <a:solidFill>
                  <a:srgbClr val="4B4B4B"/>
                </a:solidFill>
                <a:latin typeface="Gill Sans" charset="0"/>
                <a:sym typeface="Gill Sans" charset="0"/>
              </a:rPr>
              <a:t> </a:t>
            </a:r>
            <a:r>
              <a:rPr lang="en-US" sz="2500">
                <a:solidFill>
                  <a:srgbClr val="3682BD"/>
                </a:solidFill>
                <a:latin typeface="Gill Sans" charset="0"/>
                <a:sym typeface="Gill Sans" charset="0"/>
              </a:rPr>
              <a:t>o</a:t>
            </a:r>
            <a:r>
              <a:rPr lang="en-US" sz="2500">
                <a:solidFill>
                  <a:srgbClr val="4B4B4B"/>
                </a:solidFill>
                <a:latin typeface="Gill Sans" charset="0"/>
                <a:sym typeface="Gill Sans" charset="0"/>
              </a:rPr>
              <a:t> </a:t>
            </a:r>
            <a:r>
              <a:rPr lang="en-US" sz="2500">
                <a:solidFill>
                  <a:srgbClr val="86AF2F"/>
                </a:solidFill>
                <a:latin typeface="Gill Sans" charset="0"/>
                <a:sym typeface="Gill Sans" charset="0"/>
              </a:rPr>
              <a:t>i</a:t>
            </a:r>
            <a:r>
              <a:rPr lang="en-US" sz="2500">
                <a:solidFill>
                  <a:srgbClr val="4B4B4B"/>
                </a:solidFill>
                <a:latin typeface="Gill Sans" charset="0"/>
                <a:sym typeface="Gill Sans" charset="0"/>
              </a:rPr>
              <a:t> </a:t>
            </a:r>
            <a:r>
              <a:rPr lang="en-US" sz="2500">
                <a:solidFill>
                  <a:srgbClr val="DFBC21"/>
                </a:solidFill>
                <a:latin typeface="Gill Sans" charset="0"/>
                <a:sym typeface="Gill Sans" charset="0"/>
              </a:rPr>
              <a:t>r</a:t>
            </a:r>
            <a:r>
              <a:rPr lang="en-US" sz="2500">
                <a:solidFill>
                  <a:srgbClr val="4B4B4B"/>
                </a:solidFill>
                <a:latin typeface="Gill Sans" charset="0"/>
                <a:sym typeface="Gill Sans" charset="0"/>
              </a:rPr>
              <a:t> </a:t>
            </a:r>
            <a:r>
              <a:rPr lang="en-US" sz="2500">
                <a:solidFill>
                  <a:srgbClr val="B52420"/>
                </a:solidFill>
                <a:latin typeface="Gill Sans" charset="0"/>
                <a:sym typeface="Gill Sans" charset="0"/>
              </a:rPr>
              <a:t>é  deflectometer</a:t>
            </a:r>
          </a:p>
        </p:txBody>
      </p:sp>
      <p:grpSp>
        <p:nvGrpSpPr>
          <p:cNvPr id="2" name="Group 8"/>
          <p:cNvGrpSpPr>
            <a:grpSpLocks/>
          </p:cNvGrpSpPr>
          <p:nvPr/>
        </p:nvGrpSpPr>
        <p:grpSpPr bwMode="auto">
          <a:xfrm>
            <a:off x="4187825" y="2209800"/>
            <a:ext cx="4581525" cy="3951288"/>
            <a:chOff x="0" y="0"/>
            <a:chExt cx="4104" cy="3540"/>
          </a:xfrm>
        </p:grpSpPr>
        <p:grpSp>
          <p:nvGrpSpPr>
            <p:cNvPr id="24585" name="Group 9"/>
            <p:cNvGrpSpPr>
              <a:grpSpLocks/>
            </p:cNvGrpSpPr>
            <p:nvPr/>
          </p:nvGrpSpPr>
          <p:grpSpPr bwMode="auto">
            <a:xfrm>
              <a:off x="0" y="0"/>
              <a:ext cx="4104" cy="3540"/>
              <a:chOff x="0" y="0"/>
              <a:chExt cx="4104" cy="3540"/>
            </a:xfrm>
          </p:grpSpPr>
          <p:pic>
            <p:nvPicPr>
              <p:cNvPr id="24587" name="Picture 10"/>
              <p:cNvPicPr>
                <a:picLocks noChangeAspect="1" noChangeArrowheads="1"/>
              </p:cNvPicPr>
              <p:nvPr/>
            </p:nvPicPr>
            <p:blipFill>
              <a:blip r:embed="rId5" cstate="print"/>
              <a:srcRect/>
              <a:stretch>
                <a:fillRect/>
              </a:stretch>
            </p:blipFill>
            <p:spPr bwMode="auto">
              <a:xfrm>
                <a:off x="520" y="292"/>
                <a:ext cx="3562" cy="3248"/>
              </a:xfrm>
              <a:prstGeom prst="rect">
                <a:avLst/>
              </a:prstGeom>
              <a:noFill/>
              <a:ln w="12700">
                <a:noFill/>
                <a:miter lim="800000"/>
                <a:headEnd/>
                <a:tailEnd/>
              </a:ln>
            </p:spPr>
          </p:pic>
          <p:sp>
            <p:nvSpPr>
              <p:cNvPr id="24588" name="Oval 11"/>
              <p:cNvSpPr>
                <a:spLocks/>
              </p:cNvSpPr>
              <p:nvPr/>
            </p:nvSpPr>
            <p:spPr bwMode="auto">
              <a:xfrm>
                <a:off x="2928" y="468"/>
                <a:ext cx="1176" cy="344"/>
              </a:xfrm>
              <a:prstGeom prst="ellipse">
                <a:avLst/>
              </a:prstGeom>
              <a:noFill/>
              <a:ln w="38100">
                <a:solidFill>
                  <a:srgbClr val="808000"/>
                </a:solidFill>
                <a:round/>
                <a:headEnd/>
                <a:tailEnd/>
              </a:ln>
            </p:spPr>
            <p:txBody>
              <a:bodyPr lIns="0" tIns="0" rIns="0" bIns="0"/>
              <a:lstStyle/>
              <a:p>
                <a:endParaRPr lang="it-IT"/>
              </a:p>
            </p:txBody>
          </p:sp>
          <p:sp>
            <p:nvSpPr>
              <p:cNvPr id="24589" name="Rectangle 12"/>
              <p:cNvSpPr>
                <a:spLocks/>
              </p:cNvSpPr>
              <p:nvPr/>
            </p:nvSpPr>
            <p:spPr bwMode="auto">
              <a:xfrm>
                <a:off x="896" y="0"/>
                <a:ext cx="3040" cy="512"/>
              </a:xfrm>
              <a:prstGeom prst="rect">
                <a:avLst/>
              </a:prstGeom>
              <a:noFill/>
              <a:ln w="12700">
                <a:noFill/>
                <a:miter lim="800000"/>
                <a:headEnd/>
                <a:tailEnd/>
              </a:ln>
            </p:spPr>
            <p:txBody>
              <a:bodyPr lIns="0" tIns="0" rIns="0" bIns="0" anchor="ctr"/>
              <a:lstStyle/>
              <a:p>
                <a:pPr algn="ctr" defTabSz="642938"/>
                <a:r>
                  <a:rPr lang="en-US" sz="1700">
                    <a:solidFill>
                      <a:srgbClr val="808000"/>
                    </a:solidFill>
                    <a:latin typeface="Gill Sans" charset="0"/>
                    <a:sym typeface="Gill Sans" charset="0"/>
                  </a:rPr>
                  <a:t>new</a:t>
                </a:r>
                <a:r>
                  <a:rPr lang="en-US" sz="1700">
                    <a:latin typeface="Gill Sans" charset="0"/>
                    <a:sym typeface="Gill Sans" charset="0"/>
                  </a:rPr>
                  <a:t> </a:t>
                </a:r>
                <a:r>
                  <a:rPr lang="en-US" sz="1700">
                    <a:solidFill>
                      <a:srgbClr val="343434"/>
                    </a:solidFill>
                    <a:latin typeface="Gill Sans" charset="0"/>
                    <a:sym typeface="Gill Sans" charset="0"/>
                  </a:rPr>
                  <a:t>position-sensitive detector </a:t>
                </a:r>
              </a:p>
              <a:p>
                <a:pPr algn="ctr" defTabSz="642938"/>
                <a:r>
                  <a:rPr lang="en-US" sz="1700">
                    <a:solidFill>
                      <a:srgbClr val="343434"/>
                    </a:solidFill>
                    <a:latin typeface="Gill Sans" charset="0"/>
                    <a:sym typeface="Gill Sans" charset="0"/>
                  </a:rPr>
                  <a:t>(to detect antihydrogen annihilation)</a:t>
                </a:r>
              </a:p>
            </p:txBody>
          </p:sp>
          <p:sp>
            <p:nvSpPr>
              <p:cNvPr id="24590" name="AutoShape 13"/>
              <p:cNvSpPr>
                <a:spLocks/>
              </p:cNvSpPr>
              <p:nvPr/>
            </p:nvSpPr>
            <p:spPr bwMode="auto">
              <a:xfrm>
                <a:off x="0" y="1732"/>
                <a:ext cx="504" cy="368"/>
              </a:xfrm>
              <a:prstGeom prst="rightArrow">
                <a:avLst>
                  <a:gd name="adj1" fmla="val 36759"/>
                  <a:gd name="adj2" fmla="val 55144"/>
                </a:avLst>
              </a:prstGeom>
              <a:solidFill>
                <a:srgbClr val="808000"/>
              </a:solidFill>
              <a:ln w="25400">
                <a:solidFill>
                  <a:srgbClr val="FFFFFF"/>
                </a:solidFill>
                <a:miter lim="800000"/>
                <a:headEnd/>
                <a:tailEnd/>
              </a:ln>
            </p:spPr>
            <p:txBody>
              <a:bodyPr lIns="0" tIns="0" rIns="0" bIns="0"/>
              <a:lstStyle/>
              <a:p>
                <a:endParaRPr lang="it-IT"/>
              </a:p>
            </p:txBody>
          </p:sp>
        </p:grpSp>
        <p:sp>
          <p:nvSpPr>
            <p:cNvPr id="24586" name="Rectangle 14"/>
            <p:cNvSpPr>
              <a:spLocks/>
            </p:cNvSpPr>
            <p:nvPr/>
          </p:nvSpPr>
          <p:spPr bwMode="auto">
            <a:xfrm>
              <a:off x="598" y="500"/>
              <a:ext cx="2081" cy="392"/>
            </a:xfrm>
            <a:prstGeom prst="rect">
              <a:avLst/>
            </a:prstGeom>
            <a:noFill/>
            <a:ln w="12700">
              <a:noFill/>
              <a:miter lim="800000"/>
              <a:headEnd/>
              <a:tailEnd/>
            </a:ln>
          </p:spPr>
          <p:txBody>
            <a:bodyPr wrap="none" lIns="0" tIns="0" rIns="0" bIns="0" anchor="ctr">
              <a:spAutoFit/>
            </a:bodyPr>
            <a:lstStyle/>
            <a:p>
              <a:pPr algn="r" defTabSz="642938"/>
              <a:r>
                <a:rPr lang="en-US" sz="2500">
                  <a:solidFill>
                    <a:srgbClr val="B52420"/>
                  </a:solidFill>
                  <a:latin typeface="Gill Sans" charset="0"/>
                  <a:sym typeface="Gill Sans" charset="0"/>
                </a:rPr>
                <a:t>upgraded version</a:t>
              </a:r>
            </a:p>
          </p:txBody>
        </p:sp>
      </p:grpSp>
      <p:sp>
        <p:nvSpPr>
          <p:cNvPr id="24584" name="Text Box 15"/>
          <p:cNvSpPr txBox="1">
            <a:spLocks noChangeArrowheads="1"/>
          </p:cNvSpPr>
          <p:nvPr/>
        </p:nvSpPr>
        <p:spPr bwMode="auto">
          <a:xfrm>
            <a:off x="161925" y="352425"/>
            <a:ext cx="5838825" cy="457200"/>
          </a:xfrm>
          <a:prstGeom prst="rect">
            <a:avLst/>
          </a:prstGeom>
          <a:noFill/>
          <a:ln w="9525">
            <a:noFill/>
            <a:miter lim="800000"/>
            <a:headEnd/>
            <a:tailEnd/>
          </a:ln>
        </p:spPr>
        <p:txBody>
          <a:bodyPr>
            <a:spAutoFit/>
          </a:bodyPr>
          <a:lstStyle/>
          <a:p>
            <a:pPr>
              <a:spcBef>
                <a:spcPct val="50000"/>
              </a:spcBef>
            </a:pPr>
            <a:r>
              <a:rPr lang="en-US" sz="2400"/>
              <a:t>Collimation of the beam with a classical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data 3"/>
          <p:cNvSpPr>
            <a:spLocks noGrp="1"/>
          </p:cNvSpPr>
          <p:nvPr>
            <p:ph type="dt" sz="quarter" idx="10"/>
          </p:nvPr>
        </p:nvSpPr>
        <p:spPr>
          <a:noFill/>
        </p:spPr>
        <p:txBody>
          <a:bodyPr/>
          <a:lstStyle/>
          <a:p>
            <a:fld id="{E50AE1EE-7272-4BD9-AD4B-85737BDE4062}" type="datetime1">
              <a:rPr lang="en-US" smtClean="0"/>
              <a:t>10/3/2012</a:t>
            </a:fld>
            <a:endParaRPr lang="it-IT" smtClean="0"/>
          </a:p>
        </p:txBody>
      </p:sp>
      <p:sp>
        <p:nvSpPr>
          <p:cNvPr id="25603" name="Segnaposto piè di pagina 4"/>
          <p:cNvSpPr>
            <a:spLocks noGrp="1"/>
          </p:cNvSpPr>
          <p:nvPr>
            <p:ph type="ftr" sz="quarter" idx="11"/>
          </p:nvPr>
        </p:nvSpPr>
        <p:spPr>
          <a:noFill/>
        </p:spPr>
        <p:txBody>
          <a:bodyPr/>
          <a:lstStyle/>
          <a:p>
            <a:r>
              <a:rPr lang="en-US" smtClean="0"/>
              <a:t>University of Maryland - 3-Oct-12</a:t>
            </a:r>
            <a:endParaRPr lang="it-IT" smtClean="0"/>
          </a:p>
        </p:txBody>
      </p:sp>
      <p:grpSp>
        <p:nvGrpSpPr>
          <p:cNvPr id="2" name="Group 2"/>
          <p:cNvGrpSpPr>
            <a:grpSpLocks/>
          </p:cNvGrpSpPr>
          <p:nvPr/>
        </p:nvGrpSpPr>
        <p:grpSpPr bwMode="auto">
          <a:xfrm>
            <a:off x="420688" y="5761038"/>
            <a:ext cx="8326437" cy="766762"/>
            <a:chOff x="0" y="0"/>
            <a:chExt cx="7459" cy="688"/>
          </a:xfrm>
        </p:grpSpPr>
        <p:sp>
          <p:nvSpPr>
            <p:cNvPr id="25650" name="Line 3"/>
            <p:cNvSpPr>
              <a:spLocks noChangeShapeType="1"/>
            </p:cNvSpPr>
            <p:nvPr/>
          </p:nvSpPr>
          <p:spPr bwMode="auto">
            <a:xfrm>
              <a:off x="0" y="216"/>
              <a:ext cx="1632" cy="0"/>
            </a:xfrm>
            <a:prstGeom prst="line">
              <a:avLst/>
            </a:prstGeom>
            <a:noFill/>
            <a:ln w="25400">
              <a:solidFill>
                <a:srgbClr val="6A6A6A"/>
              </a:solidFill>
              <a:round/>
              <a:headEnd type="triangle" w="med" len="med"/>
              <a:tailEnd type="triangle" w="med" len="med"/>
            </a:ln>
          </p:spPr>
          <p:txBody>
            <a:bodyPr/>
            <a:lstStyle/>
            <a:p>
              <a:endParaRPr lang="it-IT"/>
            </a:p>
          </p:txBody>
        </p:sp>
        <p:sp>
          <p:nvSpPr>
            <p:cNvPr id="25651" name="Rectangle 4"/>
            <p:cNvSpPr>
              <a:spLocks/>
            </p:cNvSpPr>
            <p:nvPr/>
          </p:nvSpPr>
          <p:spPr bwMode="auto">
            <a:xfrm>
              <a:off x="659" y="0"/>
              <a:ext cx="6800" cy="688"/>
            </a:xfrm>
            <a:prstGeom prst="rect">
              <a:avLst/>
            </a:prstGeom>
            <a:noFill/>
            <a:ln w="12700">
              <a:noFill/>
              <a:miter lim="800000"/>
              <a:headEnd/>
              <a:tailEnd/>
            </a:ln>
          </p:spPr>
          <p:txBody>
            <a:bodyPr lIns="0" tIns="0" rIns="0" bIns="0"/>
            <a:lstStyle/>
            <a:p>
              <a:pPr defTabSz="642938"/>
              <a:endParaRPr lang="en-US" sz="1700" b="1">
                <a:solidFill>
                  <a:srgbClr val="640E2F"/>
                </a:solidFill>
                <a:latin typeface="Gill Sans" charset="0"/>
                <a:sym typeface="Gill Sans" charset="0"/>
              </a:endParaRPr>
            </a:p>
            <a:p>
              <a:pPr defTabSz="642938"/>
              <a:r>
                <a:rPr lang="en-US" sz="1700" b="1">
                  <a:solidFill>
                    <a:srgbClr val="640E2F"/>
                  </a:solidFill>
                  <a:latin typeface="Gill Sans" charset="0"/>
                  <a:sym typeface="Gill Sans" charset="0"/>
                </a:rPr>
                <a:t>Δ</a:t>
              </a:r>
              <a:r>
                <a:rPr lang="en-US" sz="1700" b="1" baseline="-6000">
                  <a:solidFill>
                    <a:srgbClr val="640E2F"/>
                  </a:solidFill>
                  <a:latin typeface="Gill Sans" charset="0"/>
                  <a:sym typeface="Gill Sans" charset="0"/>
                </a:rPr>
                <a:t>o</a:t>
              </a:r>
              <a:r>
                <a:rPr lang="en-US" sz="1700" b="1">
                  <a:solidFill>
                    <a:srgbClr val="640E2F"/>
                  </a:solidFill>
                  <a:latin typeface="Gill Sans" charset="0"/>
                  <a:sym typeface="Gill Sans" charset="0"/>
                </a:rPr>
                <a:t> </a:t>
              </a:r>
              <a:r>
                <a:rPr lang="en-US" sz="1300">
                  <a:solidFill>
                    <a:srgbClr val="640E2F"/>
                  </a:solidFill>
                  <a:latin typeface="Gill Sans" charset="0"/>
                  <a:sym typeface="Gill Sans" charset="0"/>
                </a:rPr>
                <a:t>(calculated experimentally)</a:t>
              </a:r>
            </a:p>
          </p:txBody>
        </p:sp>
      </p:grpSp>
      <p:sp>
        <p:nvSpPr>
          <p:cNvPr id="25605" name="Rectangle 5"/>
          <p:cNvSpPr>
            <a:spLocks/>
          </p:cNvSpPr>
          <p:nvPr/>
        </p:nvSpPr>
        <p:spPr bwMode="auto">
          <a:xfrm>
            <a:off x="2990850" y="952500"/>
            <a:ext cx="3286125" cy="1320800"/>
          </a:xfrm>
          <a:prstGeom prst="rect">
            <a:avLst/>
          </a:prstGeom>
          <a:noFill/>
          <a:ln w="12700">
            <a:noFill/>
            <a:miter lim="800000"/>
            <a:headEnd/>
            <a:tailEnd/>
          </a:ln>
        </p:spPr>
        <p:txBody>
          <a:bodyPr lIns="0" tIns="0" rIns="0" bIns="0"/>
          <a:lstStyle/>
          <a:p>
            <a:pPr defTabSz="642938"/>
            <a:r>
              <a:rPr lang="en-US" sz="1400">
                <a:solidFill>
                  <a:srgbClr val="343434"/>
                </a:solidFill>
                <a:latin typeface="Gill Sans" charset="0"/>
                <a:sym typeface="Gill Sans" charset="0"/>
              </a:rPr>
              <a:t>Suppose:</a:t>
            </a:r>
          </a:p>
          <a:p>
            <a:pPr defTabSz="642938"/>
            <a:r>
              <a:rPr lang="en-US" sz="1400">
                <a:solidFill>
                  <a:srgbClr val="343434"/>
                </a:solidFill>
                <a:latin typeface="Gill Sans" charset="0"/>
                <a:sym typeface="Gill Sans" charset="0"/>
              </a:rPr>
              <a:t>- L = 40 cm</a:t>
            </a:r>
          </a:p>
          <a:p>
            <a:pPr defTabSz="642938"/>
            <a:r>
              <a:rPr lang="en-US" sz="1400">
                <a:solidFill>
                  <a:srgbClr val="343434"/>
                </a:solidFill>
                <a:latin typeface="Gill Sans" charset="0"/>
                <a:sym typeface="Gill Sans" charset="0"/>
              </a:rPr>
              <a:t>- grating period a = 80 μm</a:t>
            </a:r>
          </a:p>
          <a:p>
            <a:pPr defTabSz="642938"/>
            <a:r>
              <a:rPr lang="en-US" sz="1400">
                <a:solidFill>
                  <a:srgbClr val="343434"/>
                </a:solidFill>
                <a:latin typeface="Gill Sans" charset="0"/>
                <a:sym typeface="Gill Sans" charset="0"/>
              </a:rPr>
              <a:t>- grating size = 20 cm (2500 slits)</a:t>
            </a:r>
          </a:p>
          <a:p>
            <a:pPr defTabSz="642938"/>
            <a:r>
              <a:rPr lang="en-US" sz="1400">
                <a:solidFill>
                  <a:srgbClr val="343434"/>
                </a:solidFill>
                <a:latin typeface="Gill Sans" charset="0"/>
                <a:sym typeface="Gill Sans" charset="0"/>
              </a:rPr>
              <a:t>- no gravity</a:t>
            </a:r>
          </a:p>
        </p:txBody>
      </p:sp>
      <p:sp>
        <p:nvSpPr>
          <p:cNvPr id="25606" name="Rectangle 6"/>
          <p:cNvSpPr>
            <a:spLocks/>
          </p:cNvSpPr>
          <p:nvPr/>
        </p:nvSpPr>
        <p:spPr bwMode="auto">
          <a:xfrm>
            <a:off x="5768975" y="393700"/>
            <a:ext cx="3244850" cy="436563"/>
          </a:xfrm>
          <a:prstGeom prst="rect">
            <a:avLst/>
          </a:prstGeom>
          <a:noFill/>
          <a:ln w="12700">
            <a:noFill/>
            <a:miter lim="800000"/>
            <a:headEnd/>
            <a:tailEnd/>
          </a:ln>
        </p:spPr>
        <p:txBody>
          <a:bodyPr wrap="none" lIns="0" tIns="0" rIns="0" bIns="0" anchor="ctr">
            <a:spAutoFit/>
          </a:bodyPr>
          <a:lstStyle/>
          <a:p>
            <a:pPr algn="r" defTabSz="642938"/>
            <a:r>
              <a:rPr lang="en-US" sz="2500">
                <a:solidFill>
                  <a:srgbClr val="4D4B96"/>
                </a:solidFill>
                <a:latin typeface="Gill Sans" charset="0"/>
                <a:sym typeface="Gill Sans" charset="0"/>
              </a:rPr>
              <a:t>M</a:t>
            </a:r>
            <a:r>
              <a:rPr lang="en-US" sz="2500">
                <a:solidFill>
                  <a:srgbClr val="4B4B4B"/>
                </a:solidFill>
                <a:latin typeface="Gill Sans" charset="0"/>
                <a:sym typeface="Gill Sans" charset="0"/>
              </a:rPr>
              <a:t> </a:t>
            </a:r>
            <a:r>
              <a:rPr lang="en-US" sz="2500">
                <a:solidFill>
                  <a:srgbClr val="3682BD"/>
                </a:solidFill>
                <a:latin typeface="Gill Sans" charset="0"/>
                <a:sym typeface="Gill Sans" charset="0"/>
              </a:rPr>
              <a:t>o</a:t>
            </a:r>
            <a:r>
              <a:rPr lang="en-US" sz="2500">
                <a:solidFill>
                  <a:srgbClr val="4B4B4B"/>
                </a:solidFill>
                <a:latin typeface="Gill Sans" charset="0"/>
                <a:sym typeface="Gill Sans" charset="0"/>
              </a:rPr>
              <a:t> </a:t>
            </a:r>
            <a:r>
              <a:rPr lang="en-US" sz="2500">
                <a:solidFill>
                  <a:srgbClr val="86AF2F"/>
                </a:solidFill>
                <a:latin typeface="Gill Sans" charset="0"/>
                <a:sym typeface="Gill Sans" charset="0"/>
              </a:rPr>
              <a:t>i</a:t>
            </a:r>
            <a:r>
              <a:rPr lang="en-US" sz="2500">
                <a:solidFill>
                  <a:srgbClr val="4B4B4B"/>
                </a:solidFill>
                <a:latin typeface="Gill Sans" charset="0"/>
                <a:sym typeface="Gill Sans" charset="0"/>
              </a:rPr>
              <a:t> </a:t>
            </a:r>
            <a:r>
              <a:rPr lang="en-US" sz="2500">
                <a:solidFill>
                  <a:srgbClr val="DFBC21"/>
                </a:solidFill>
                <a:latin typeface="Gill Sans" charset="0"/>
                <a:sym typeface="Gill Sans" charset="0"/>
              </a:rPr>
              <a:t>r</a:t>
            </a:r>
            <a:r>
              <a:rPr lang="en-US" sz="2500">
                <a:solidFill>
                  <a:srgbClr val="4B4B4B"/>
                </a:solidFill>
                <a:latin typeface="Gill Sans" charset="0"/>
                <a:sym typeface="Gill Sans" charset="0"/>
              </a:rPr>
              <a:t> </a:t>
            </a:r>
            <a:r>
              <a:rPr lang="en-US" sz="2500">
                <a:solidFill>
                  <a:srgbClr val="B52420"/>
                </a:solidFill>
                <a:latin typeface="Gill Sans" charset="0"/>
                <a:sym typeface="Gill Sans" charset="0"/>
              </a:rPr>
              <a:t>é  deflectometer</a:t>
            </a:r>
          </a:p>
        </p:txBody>
      </p:sp>
      <p:grpSp>
        <p:nvGrpSpPr>
          <p:cNvPr id="25607" name="Group 7"/>
          <p:cNvGrpSpPr>
            <a:grpSpLocks/>
          </p:cNvGrpSpPr>
          <p:nvPr/>
        </p:nvGrpSpPr>
        <p:grpSpPr bwMode="auto">
          <a:xfrm>
            <a:off x="492125" y="360363"/>
            <a:ext cx="2408238" cy="2609850"/>
            <a:chOff x="0" y="0"/>
            <a:chExt cx="2158" cy="2338"/>
          </a:xfrm>
        </p:grpSpPr>
        <p:grpSp>
          <p:nvGrpSpPr>
            <p:cNvPr id="25643" name="Group 8"/>
            <p:cNvGrpSpPr>
              <a:grpSpLocks/>
            </p:cNvGrpSpPr>
            <p:nvPr/>
          </p:nvGrpSpPr>
          <p:grpSpPr bwMode="auto">
            <a:xfrm>
              <a:off x="0" y="0"/>
              <a:ext cx="2158" cy="1968"/>
              <a:chOff x="0" y="0"/>
              <a:chExt cx="2158" cy="1968"/>
            </a:xfrm>
          </p:grpSpPr>
          <p:pic>
            <p:nvPicPr>
              <p:cNvPr id="25645" name="Picture 9"/>
              <p:cNvPicPr>
                <a:picLocks noChangeAspect="1" noChangeArrowheads="1"/>
              </p:cNvPicPr>
              <p:nvPr/>
            </p:nvPicPr>
            <p:blipFill>
              <a:blip r:embed="rId3" cstate="print"/>
              <a:srcRect/>
              <a:stretch>
                <a:fillRect/>
              </a:stretch>
            </p:blipFill>
            <p:spPr bwMode="auto">
              <a:xfrm>
                <a:off x="0" y="0"/>
                <a:ext cx="2158" cy="1968"/>
              </a:xfrm>
              <a:prstGeom prst="rect">
                <a:avLst/>
              </a:prstGeom>
              <a:noFill/>
              <a:ln w="12700">
                <a:noFill/>
                <a:miter lim="800000"/>
                <a:headEnd/>
                <a:tailEnd/>
              </a:ln>
            </p:spPr>
          </p:pic>
          <p:sp>
            <p:nvSpPr>
              <p:cNvPr id="25646" name="Line 10"/>
              <p:cNvSpPr>
                <a:spLocks noChangeShapeType="1"/>
              </p:cNvSpPr>
              <p:nvPr/>
            </p:nvSpPr>
            <p:spPr bwMode="auto">
              <a:xfrm>
                <a:off x="96" y="559"/>
                <a:ext cx="0" cy="1317"/>
              </a:xfrm>
              <a:prstGeom prst="line">
                <a:avLst/>
              </a:prstGeom>
              <a:noFill/>
              <a:ln w="25400">
                <a:solidFill>
                  <a:schemeClr val="tx1"/>
                </a:solidFill>
                <a:round/>
                <a:headEnd type="stealth" w="med" len="med"/>
                <a:tailEnd/>
              </a:ln>
            </p:spPr>
            <p:txBody>
              <a:bodyPr/>
              <a:lstStyle/>
              <a:p>
                <a:endParaRPr lang="it-IT"/>
              </a:p>
            </p:txBody>
          </p:sp>
          <p:sp>
            <p:nvSpPr>
              <p:cNvPr id="25647" name="Line 11"/>
              <p:cNvSpPr>
                <a:spLocks noChangeShapeType="1"/>
              </p:cNvSpPr>
              <p:nvPr/>
            </p:nvSpPr>
            <p:spPr bwMode="auto">
              <a:xfrm flipH="1">
                <a:off x="88" y="1875"/>
                <a:ext cx="1270" cy="0"/>
              </a:xfrm>
              <a:prstGeom prst="line">
                <a:avLst/>
              </a:prstGeom>
              <a:noFill/>
              <a:ln w="25400">
                <a:solidFill>
                  <a:schemeClr val="tx1"/>
                </a:solidFill>
                <a:round/>
                <a:headEnd type="stealth" w="med" len="med"/>
                <a:tailEnd/>
              </a:ln>
            </p:spPr>
            <p:txBody>
              <a:bodyPr/>
              <a:lstStyle/>
              <a:p>
                <a:endParaRPr lang="it-IT"/>
              </a:p>
            </p:txBody>
          </p:sp>
          <p:sp>
            <p:nvSpPr>
              <p:cNvPr id="25648" name="Rectangle 12"/>
              <p:cNvSpPr>
                <a:spLocks/>
              </p:cNvSpPr>
              <p:nvPr/>
            </p:nvSpPr>
            <p:spPr bwMode="auto">
              <a:xfrm>
                <a:off x="47" y="387"/>
                <a:ext cx="98" cy="178"/>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X</a:t>
                </a:r>
              </a:p>
            </p:txBody>
          </p:sp>
          <p:sp>
            <p:nvSpPr>
              <p:cNvPr id="25649" name="Rectangle 13"/>
              <p:cNvSpPr>
                <a:spLocks/>
              </p:cNvSpPr>
              <p:nvPr/>
            </p:nvSpPr>
            <p:spPr bwMode="auto">
              <a:xfrm>
                <a:off x="1378" y="1779"/>
                <a:ext cx="91" cy="178"/>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Z</a:t>
                </a:r>
              </a:p>
            </p:txBody>
          </p:sp>
        </p:grpSp>
        <p:sp>
          <p:nvSpPr>
            <p:cNvPr id="25644" name="Rectangle 14"/>
            <p:cNvSpPr>
              <a:spLocks/>
            </p:cNvSpPr>
            <p:nvPr/>
          </p:nvSpPr>
          <p:spPr bwMode="auto">
            <a:xfrm>
              <a:off x="243" y="1982"/>
              <a:ext cx="1851" cy="356"/>
            </a:xfrm>
            <a:prstGeom prst="rect">
              <a:avLst/>
            </a:prstGeom>
            <a:noFill/>
            <a:ln w="12700">
              <a:noFill/>
              <a:miter lim="800000"/>
              <a:headEnd/>
              <a:tailEnd/>
            </a:ln>
          </p:spPr>
          <p:txBody>
            <a:bodyPr wrap="none" lIns="0" tIns="0" rIns="0" bIns="0" anchor="ctr">
              <a:spAutoFit/>
            </a:bodyPr>
            <a:lstStyle/>
            <a:p>
              <a:pPr defTabSz="642938"/>
              <a:r>
                <a:rPr lang="en-US" sz="1300" i="1">
                  <a:solidFill>
                    <a:srgbClr val="4D4D4D"/>
                  </a:solidFill>
                  <a:latin typeface="Gill Sans" charset="0"/>
                  <a:sym typeface="Gill Sans" charset="0"/>
                </a:rPr>
                <a:t>Grating transparency = 30%</a:t>
              </a:r>
            </a:p>
            <a:p>
              <a:pPr defTabSz="642938"/>
              <a:r>
                <a:rPr lang="en-US" sz="1300" i="1">
                  <a:solidFill>
                    <a:srgbClr val="4D4D4D"/>
                  </a:solidFill>
                  <a:latin typeface="Gill Sans" charset="0"/>
                  <a:sym typeface="Gill Sans" charset="0"/>
                </a:rPr>
                <a:t>   (total transmission 9%)</a:t>
              </a:r>
            </a:p>
          </p:txBody>
        </p:sp>
      </p:grpSp>
      <p:grpSp>
        <p:nvGrpSpPr>
          <p:cNvPr id="25608" name="Group 15"/>
          <p:cNvGrpSpPr>
            <a:grpSpLocks/>
          </p:cNvGrpSpPr>
          <p:nvPr/>
        </p:nvGrpSpPr>
        <p:grpSpPr bwMode="auto">
          <a:xfrm>
            <a:off x="3670300" y="80963"/>
            <a:ext cx="1482725" cy="320675"/>
            <a:chOff x="0" y="0"/>
            <a:chExt cx="1328" cy="288"/>
          </a:xfrm>
        </p:grpSpPr>
        <p:sp>
          <p:nvSpPr>
            <p:cNvPr id="25641" name="Rectangle 16"/>
            <p:cNvSpPr>
              <a:spLocks/>
            </p:cNvSpPr>
            <p:nvPr/>
          </p:nvSpPr>
          <p:spPr bwMode="auto">
            <a:xfrm>
              <a:off x="0" y="0"/>
              <a:ext cx="1328" cy="288"/>
            </a:xfrm>
            <a:prstGeom prst="rect">
              <a:avLst/>
            </a:prstGeom>
            <a:gradFill rotWithShape="0">
              <a:gsLst>
                <a:gs pos="0">
                  <a:srgbClr val="333333"/>
                </a:gs>
                <a:gs pos="100000">
                  <a:srgbClr val="666666"/>
                </a:gs>
              </a:gsLst>
              <a:lin ang="5400000" scaled="1"/>
            </a:gradFill>
            <a:ln w="25400">
              <a:noFill/>
              <a:miter lim="800000"/>
              <a:headEnd/>
              <a:tailEnd/>
            </a:ln>
          </p:spPr>
          <p:txBody>
            <a:bodyPr lIns="0" tIns="0" rIns="0" bIns="0"/>
            <a:lstStyle/>
            <a:p>
              <a:endParaRPr lang="it-IT"/>
            </a:p>
          </p:txBody>
        </p:sp>
        <p:sp>
          <p:nvSpPr>
            <p:cNvPr id="25642" name="Rectangle 17"/>
            <p:cNvSpPr>
              <a:spLocks/>
            </p:cNvSpPr>
            <p:nvPr/>
          </p:nvSpPr>
          <p:spPr bwMode="auto">
            <a:xfrm>
              <a:off x="12" y="24"/>
              <a:ext cx="1296" cy="232"/>
            </a:xfrm>
            <a:prstGeom prst="rect">
              <a:avLst/>
            </a:prstGeom>
            <a:noFill/>
            <a:ln w="12700">
              <a:noFill/>
              <a:miter lim="800000"/>
              <a:headEnd/>
              <a:tailEnd/>
            </a:ln>
          </p:spPr>
          <p:txBody>
            <a:bodyPr lIns="0" tIns="0" rIns="0" bIns="0" anchor="ctr"/>
            <a:lstStyle/>
            <a:p>
              <a:pPr algn="ctr" defTabSz="642938"/>
              <a:r>
                <a:rPr lang="en-US" sz="1300">
                  <a:solidFill>
                    <a:srgbClr val="FFFFFF"/>
                  </a:solidFill>
                  <a:latin typeface="Gill Sans" charset="0"/>
                  <a:sym typeface="Gill Sans" charset="0"/>
                </a:rPr>
                <a:t>moiré deflectometer</a:t>
              </a:r>
            </a:p>
          </p:txBody>
        </p:sp>
      </p:grpSp>
      <p:grpSp>
        <p:nvGrpSpPr>
          <p:cNvPr id="6" name="Group 18"/>
          <p:cNvGrpSpPr>
            <a:grpSpLocks/>
          </p:cNvGrpSpPr>
          <p:nvPr/>
        </p:nvGrpSpPr>
        <p:grpSpPr bwMode="auto">
          <a:xfrm>
            <a:off x="30163" y="3051175"/>
            <a:ext cx="6022975" cy="3144838"/>
            <a:chOff x="27" y="0"/>
            <a:chExt cx="5396" cy="2817"/>
          </a:xfrm>
        </p:grpSpPr>
        <p:pic>
          <p:nvPicPr>
            <p:cNvPr id="25629" name="Picture 19"/>
            <p:cNvPicPr>
              <a:picLocks noChangeAspect="1" noChangeArrowheads="1"/>
            </p:cNvPicPr>
            <p:nvPr/>
          </p:nvPicPr>
          <p:blipFill>
            <a:blip r:embed="rId4" cstate="print"/>
            <a:srcRect/>
            <a:stretch>
              <a:fillRect/>
            </a:stretch>
          </p:blipFill>
          <p:spPr bwMode="auto">
            <a:xfrm>
              <a:off x="295" y="396"/>
              <a:ext cx="3200" cy="2076"/>
            </a:xfrm>
            <a:prstGeom prst="rect">
              <a:avLst/>
            </a:prstGeom>
            <a:noFill/>
            <a:ln w="12700">
              <a:noFill/>
              <a:miter lim="800000"/>
              <a:headEnd/>
              <a:tailEnd/>
            </a:ln>
          </p:spPr>
        </p:pic>
        <p:sp>
          <p:nvSpPr>
            <p:cNvPr id="25630" name="AutoShape 20"/>
            <p:cNvSpPr>
              <a:spLocks/>
            </p:cNvSpPr>
            <p:nvPr/>
          </p:nvSpPr>
          <p:spPr bwMode="auto">
            <a:xfrm rot="8995886">
              <a:off x="3399" y="740"/>
              <a:ext cx="2024" cy="368"/>
            </a:xfrm>
            <a:prstGeom prst="rightArrow">
              <a:avLst>
                <a:gd name="adj1" fmla="val 36759"/>
                <a:gd name="adj2" fmla="val 55153"/>
              </a:avLst>
            </a:prstGeom>
            <a:solidFill>
              <a:srgbClr val="808000"/>
            </a:solidFill>
            <a:ln w="25400">
              <a:solidFill>
                <a:srgbClr val="FFFFFF"/>
              </a:solidFill>
              <a:miter lim="800000"/>
              <a:headEnd/>
              <a:tailEnd/>
            </a:ln>
          </p:spPr>
          <p:txBody>
            <a:bodyPr lIns="0" tIns="0" rIns="0" bIns="0"/>
            <a:lstStyle/>
            <a:p>
              <a:endParaRPr lang="it-IT"/>
            </a:p>
          </p:txBody>
        </p:sp>
        <p:sp>
          <p:nvSpPr>
            <p:cNvPr id="25631" name="Rectangle 21"/>
            <p:cNvSpPr>
              <a:spLocks/>
            </p:cNvSpPr>
            <p:nvPr/>
          </p:nvSpPr>
          <p:spPr bwMode="auto">
            <a:xfrm>
              <a:off x="544" y="0"/>
              <a:ext cx="2720" cy="392"/>
            </a:xfrm>
            <a:prstGeom prst="rect">
              <a:avLst/>
            </a:prstGeom>
            <a:noFill/>
            <a:ln w="12700">
              <a:noFill/>
              <a:miter lim="800000"/>
              <a:headEnd/>
              <a:tailEnd/>
            </a:ln>
          </p:spPr>
          <p:txBody>
            <a:bodyPr lIns="0" tIns="0" rIns="0" bIns="0"/>
            <a:lstStyle/>
            <a:p>
              <a:pPr algn="ctr" defTabSz="642938"/>
              <a:r>
                <a:rPr lang="en-US" sz="1300" i="1">
                  <a:latin typeface="Gill Sans" charset="0"/>
                  <a:sym typeface="Gill Sans" charset="0"/>
                </a:rPr>
                <a:t>annihilation hit position on the final detector</a:t>
              </a:r>
            </a:p>
            <a:p>
              <a:pPr algn="ctr" defTabSz="642938"/>
              <a:r>
                <a:rPr lang="en-US" sz="1300" i="1">
                  <a:latin typeface="Gill Sans" charset="0"/>
                  <a:sym typeface="Gill Sans" charset="0"/>
                </a:rPr>
                <a:t>(in x/a units, modulo grating period </a:t>
              </a:r>
              <a:r>
                <a:rPr lang="en-US" sz="1300" b="1" i="1">
                  <a:latin typeface="Gill Sans" charset="0"/>
                  <a:sym typeface="Gill Sans" charset="0"/>
                </a:rPr>
                <a:t>a</a:t>
              </a:r>
              <a:r>
                <a:rPr lang="en-US" sz="1300" i="1">
                  <a:latin typeface="Gill Sans" charset="0"/>
                  <a:sym typeface="Gill Sans" charset="0"/>
                </a:rPr>
                <a:t>)</a:t>
              </a:r>
            </a:p>
          </p:txBody>
        </p:sp>
        <p:sp>
          <p:nvSpPr>
            <p:cNvPr id="25632" name="Rectangle 22"/>
            <p:cNvSpPr>
              <a:spLocks/>
            </p:cNvSpPr>
            <p:nvPr/>
          </p:nvSpPr>
          <p:spPr bwMode="auto">
            <a:xfrm>
              <a:off x="331" y="2462"/>
              <a:ext cx="3217" cy="355"/>
            </a:xfrm>
            <a:prstGeom prst="rect">
              <a:avLst/>
            </a:prstGeom>
            <a:noFill/>
            <a:ln w="12700">
              <a:noFill/>
              <a:miter lim="800000"/>
              <a:headEnd/>
              <a:tailEnd/>
            </a:ln>
          </p:spPr>
          <p:txBody>
            <a:bodyPr wrap="none" lIns="0" tIns="0" rIns="0" bIns="0" anchor="ctr">
              <a:spAutoFit/>
            </a:bodyPr>
            <a:lstStyle/>
            <a:p>
              <a:pPr algn="r" defTabSz="642938"/>
              <a:r>
                <a:rPr lang="en-US" sz="1300" b="1" i="1">
                  <a:latin typeface="Gill Sans" charset="0"/>
                  <a:sym typeface="Gill Sans" charset="0"/>
                </a:rPr>
                <a:t>0              0.25             0.5              0.75             1 </a:t>
              </a:r>
              <a:br>
                <a:rPr lang="en-US" sz="1300" b="1" i="1">
                  <a:latin typeface="Gill Sans" charset="0"/>
                  <a:sym typeface="Gill Sans" charset="0"/>
                </a:rPr>
              </a:br>
              <a:r>
                <a:rPr lang="en-US" sz="1300" b="1" i="1">
                  <a:latin typeface="Gill Sans" charset="0"/>
                  <a:sym typeface="Gill Sans" charset="0"/>
                </a:rPr>
                <a:t>x/a</a:t>
              </a:r>
            </a:p>
          </p:txBody>
        </p:sp>
        <p:sp>
          <p:nvSpPr>
            <p:cNvPr id="25633" name="Rectangle 23"/>
            <p:cNvSpPr>
              <a:spLocks/>
            </p:cNvSpPr>
            <p:nvPr/>
          </p:nvSpPr>
          <p:spPr bwMode="auto">
            <a:xfrm rot="-5400000">
              <a:off x="-327" y="752"/>
              <a:ext cx="885" cy="178"/>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sp>
          <p:nvSpPr>
            <p:cNvPr id="25634" name="Line 24"/>
            <p:cNvSpPr>
              <a:spLocks noChangeShapeType="1"/>
            </p:cNvSpPr>
            <p:nvPr/>
          </p:nvSpPr>
          <p:spPr bwMode="auto">
            <a:xfrm rot="10800000" flipH="1">
              <a:off x="1897" y="1756"/>
              <a:ext cx="0" cy="680"/>
            </a:xfrm>
            <a:prstGeom prst="line">
              <a:avLst/>
            </a:prstGeom>
            <a:noFill/>
            <a:ln w="38100">
              <a:solidFill>
                <a:srgbClr val="A40800"/>
              </a:solidFill>
              <a:round/>
              <a:headEnd type="stealth" w="med" len="med"/>
              <a:tailEnd/>
            </a:ln>
          </p:spPr>
          <p:txBody>
            <a:bodyPr/>
            <a:lstStyle/>
            <a:p>
              <a:endParaRPr lang="it-IT"/>
            </a:p>
          </p:txBody>
        </p:sp>
        <p:sp>
          <p:nvSpPr>
            <p:cNvPr id="25635" name="Rectangle 25"/>
            <p:cNvSpPr>
              <a:spLocks/>
            </p:cNvSpPr>
            <p:nvPr/>
          </p:nvSpPr>
          <p:spPr bwMode="auto">
            <a:xfrm>
              <a:off x="441" y="1215"/>
              <a:ext cx="181" cy="17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slit</a:t>
              </a:r>
            </a:p>
          </p:txBody>
        </p:sp>
        <p:sp>
          <p:nvSpPr>
            <p:cNvPr id="25636" name="Line 26"/>
            <p:cNvSpPr>
              <a:spLocks noChangeShapeType="1"/>
            </p:cNvSpPr>
            <p:nvPr/>
          </p:nvSpPr>
          <p:spPr bwMode="auto">
            <a:xfrm>
              <a:off x="319" y="1427"/>
              <a:ext cx="864" cy="9"/>
            </a:xfrm>
            <a:prstGeom prst="line">
              <a:avLst/>
            </a:prstGeom>
            <a:noFill/>
            <a:ln w="38100">
              <a:solidFill>
                <a:srgbClr val="FFFFFF"/>
              </a:solidFill>
              <a:round/>
              <a:headEnd/>
              <a:tailEnd/>
            </a:ln>
          </p:spPr>
          <p:txBody>
            <a:bodyPr/>
            <a:lstStyle/>
            <a:p>
              <a:endParaRPr lang="it-IT"/>
            </a:p>
          </p:txBody>
        </p:sp>
        <p:sp>
          <p:nvSpPr>
            <p:cNvPr id="25637" name="Rectangle 27"/>
            <p:cNvSpPr>
              <a:spLocks/>
            </p:cNvSpPr>
            <p:nvPr/>
          </p:nvSpPr>
          <p:spPr bwMode="auto">
            <a:xfrm>
              <a:off x="3160" y="1215"/>
              <a:ext cx="181" cy="17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slit</a:t>
              </a:r>
            </a:p>
          </p:txBody>
        </p:sp>
        <p:sp>
          <p:nvSpPr>
            <p:cNvPr id="25638" name="Rectangle 28"/>
            <p:cNvSpPr>
              <a:spLocks/>
            </p:cNvSpPr>
            <p:nvPr/>
          </p:nvSpPr>
          <p:spPr bwMode="auto">
            <a:xfrm>
              <a:off x="1747" y="1215"/>
              <a:ext cx="304" cy="17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solid</a:t>
              </a:r>
            </a:p>
          </p:txBody>
        </p:sp>
        <p:sp>
          <p:nvSpPr>
            <p:cNvPr id="25639" name="Line 29"/>
            <p:cNvSpPr>
              <a:spLocks noChangeShapeType="1"/>
            </p:cNvSpPr>
            <p:nvPr/>
          </p:nvSpPr>
          <p:spPr bwMode="auto">
            <a:xfrm>
              <a:off x="2623" y="1435"/>
              <a:ext cx="864" cy="9"/>
            </a:xfrm>
            <a:prstGeom prst="line">
              <a:avLst/>
            </a:prstGeom>
            <a:noFill/>
            <a:ln w="38100">
              <a:solidFill>
                <a:srgbClr val="FFFFFF"/>
              </a:solidFill>
              <a:round/>
              <a:headEnd/>
              <a:tailEnd/>
            </a:ln>
          </p:spPr>
          <p:txBody>
            <a:bodyPr/>
            <a:lstStyle/>
            <a:p>
              <a:endParaRPr lang="it-IT"/>
            </a:p>
          </p:txBody>
        </p:sp>
        <p:sp>
          <p:nvSpPr>
            <p:cNvPr id="25640" name="Line 30"/>
            <p:cNvSpPr>
              <a:spLocks noChangeShapeType="1"/>
            </p:cNvSpPr>
            <p:nvPr/>
          </p:nvSpPr>
          <p:spPr bwMode="auto">
            <a:xfrm>
              <a:off x="703" y="1436"/>
              <a:ext cx="2344" cy="0"/>
            </a:xfrm>
            <a:prstGeom prst="line">
              <a:avLst/>
            </a:prstGeom>
            <a:noFill/>
            <a:ln w="38100">
              <a:solidFill>
                <a:srgbClr val="800000"/>
              </a:solidFill>
              <a:round/>
              <a:headEnd/>
              <a:tailEnd/>
            </a:ln>
          </p:spPr>
          <p:txBody>
            <a:bodyPr/>
            <a:lstStyle/>
            <a:p>
              <a:endParaRPr lang="it-IT"/>
            </a:p>
          </p:txBody>
        </p:sp>
      </p:grpSp>
      <p:sp>
        <p:nvSpPr>
          <p:cNvPr id="25610" name="Rectangle 32"/>
          <p:cNvSpPr>
            <a:spLocks/>
          </p:cNvSpPr>
          <p:nvPr/>
        </p:nvSpPr>
        <p:spPr bwMode="auto">
          <a:xfrm>
            <a:off x="5867400" y="5783263"/>
            <a:ext cx="987425" cy="198437"/>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grpSp>
        <p:nvGrpSpPr>
          <p:cNvPr id="25611" name="Group 33"/>
          <p:cNvGrpSpPr>
            <a:grpSpLocks/>
          </p:cNvGrpSpPr>
          <p:nvPr/>
        </p:nvGrpSpPr>
        <p:grpSpPr bwMode="auto">
          <a:xfrm>
            <a:off x="5572125" y="836613"/>
            <a:ext cx="3436938" cy="4978400"/>
            <a:chOff x="0" y="0"/>
            <a:chExt cx="3079" cy="4460"/>
          </a:xfrm>
        </p:grpSpPr>
        <p:sp>
          <p:nvSpPr>
            <p:cNvPr id="25614" name="Rectangle 34"/>
            <p:cNvSpPr>
              <a:spLocks/>
            </p:cNvSpPr>
            <p:nvPr/>
          </p:nvSpPr>
          <p:spPr bwMode="auto">
            <a:xfrm>
              <a:off x="2799" y="3348"/>
              <a:ext cx="280" cy="504"/>
            </a:xfrm>
            <a:prstGeom prst="rect">
              <a:avLst/>
            </a:prstGeom>
            <a:noFill/>
            <a:ln w="12700">
              <a:noFill/>
              <a:miter lim="800000"/>
              <a:headEnd/>
              <a:tailEnd/>
            </a:ln>
          </p:spPr>
          <p:txBody>
            <a:bodyPr lIns="0" tIns="0" rIns="0" bIns="0" anchor="ctr"/>
            <a:lstStyle/>
            <a:p>
              <a:pPr algn="ctr" defTabSz="642938"/>
              <a:r>
                <a:rPr lang="en-US" sz="3400">
                  <a:latin typeface="Arial Narrow" pitchFamily="34" charset="0"/>
                  <a:sym typeface="Arial Narrow" pitchFamily="34" charset="0"/>
                </a:rPr>
                <a:t>]</a:t>
              </a:r>
              <a:r>
                <a:rPr lang="en-US" sz="1700">
                  <a:latin typeface="Arial Narrow" pitchFamily="34" charset="0"/>
                  <a:sym typeface="Arial Narrow" pitchFamily="34" charset="0"/>
                </a:rPr>
                <a:t>a</a:t>
              </a:r>
            </a:p>
          </p:txBody>
        </p:sp>
        <p:sp>
          <p:nvSpPr>
            <p:cNvPr id="25615" name="Rectangle 35"/>
            <p:cNvSpPr>
              <a:spLocks/>
            </p:cNvSpPr>
            <p:nvPr/>
          </p:nvSpPr>
          <p:spPr bwMode="auto">
            <a:xfrm rot="-5400000">
              <a:off x="692" y="2166"/>
              <a:ext cx="3837" cy="356"/>
            </a:xfrm>
            <a:prstGeom prst="rect">
              <a:avLst/>
            </a:prstGeom>
            <a:noFill/>
            <a:ln w="12700">
              <a:noFill/>
              <a:miter lim="800000"/>
              <a:headEnd/>
              <a:tailEnd/>
            </a:ln>
          </p:spPr>
          <p:txBody>
            <a:bodyPr wrap="none" lIns="0" tIns="0" rIns="0" bIns="0" anchor="ctr">
              <a:spAutoFit/>
            </a:bodyPr>
            <a:lstStyle/>
            <a:p>
              <a:pPr algn="r" defTabSz="642938"/>
              <a:r>
                <a:rPr lang="en-US" sz="1300" b="1">
                  <a:latin typeface="Gill Sans" charset="0"/>
                  <a:sym typeface="Gill Sans" charset="0"/>
                </a:rPr>
                <a:t>-5     -4      -3      -2      -1      0       1        2       3       4       5</a:t>
              </a:r>
              <a:br>
                <a:rPr lang="en-US" sz="1300" b="1">
                  <a:latin typeface="Gill Sans" charset="0"/>
                  <a:sym typeface="Gill Sans" charset="0"/>
                </a:rPr>
              </a:br>
              <a:r>
                <a:rPr lang="en-US" sz="1300" b="1">
                  <a:latin typeface="Gill Sans" charset="0"/>
                  <a:sym typeface="Gill Sans" charset="0"/>
                </a:rPr>
                <a:t>(x/a)</a:t>
              </a:r>
            </a:p>
          </p:txBody>
        </p:sp>
        <p:pic>
          <p:nvPicPr>
            <p:cNvPr id="25616" name="Picture 36"/>
            <p:cNvPicPr>
              <a:picLocks noChangeAspect="1" noChangeArrowheads="1"/>
            </p:cNvPicPr>
            <p:nvPr/>
          </p:nvPicPr>
          <p:blipFill>
            <a:blip r:embed="rId5" cstate="print"/>
            <a:srcRect/>
            <a:stretch>
              <a:fillRect/>
            </a:stretch>
          </p:blipFill>
          <p:spPr bwMode="auto">
            <a:xfrm>
              <a:off x="262" y="460"/>
              <a:ext cx="2184" cy="4000"/>
            </a:xfrm>
            <a:prstGeom prst="rect">
              <a:avLst/>
            </a:prstGeom>
            <a:noFill/>
            <a:ln w="12700">
              <a:noFill/>
              <a:miter lim="800000"/>
              <a:headEnd/>
              <a:tailEnd/>
            </a:ln>
          </p:spPr>
        </p:pic>
        <p:sp>
          <p:nvSpPr>
            <p:cNvPr id="25617" name="Rectangle 37"/>
            <p:cNvSpPr>
              <a:spLocks/>
            </p:cNvSpPr>
            <p:nvPr/>
          </p:nvSpPr>
          <p:spPr bwMode="auto">
            <a:xfrm>
              <a:off x="0" y="0"/>
              <a:ext cx="2720" cy="384"/>
            </a:xfrm>
            <a:prstGeom prst="rect">
              <a:avLst/>
            </a:prstGeom>
            <a:noFill/>
            <a:ln w="12700">
              <a:noFill/>
              <a:miter lim="800000"/>
              <a:headEnd/>
              <a:tailEnd/>
            </a:ln>
          </p:spPr>
          <p:txBody>
            <a:bodyPr lIns="0" tIns="0" rIns="0" bIns="0"/>
            <a:lstStyle/>
            <a:p>
              <a:pPr algn="ctr" defTabSz="642938"/>
              <a:r>
                <a:rPr lang="en-US" sz="1200" i="1">
                  <a:latin typeface="Gill Sans" charset="0"/>
                  <a:sym typeface="Gill Sans" charset="0"/>
                </a:rPr>
                <a:t>annihilation hit position on the final detector</a:t>
              </a:r>
            </a:p>
            <a:p>
              <a:pPr algn="ctr" defTabSz="642938"/>
              <a:r>
                <a:rPr lang="en-US" sz="1200" i="1">
                  <a:latin typeface="Gill Sans" charset="0"/>
                  <a:sym typeface="Gill Sans" charset="0"/>
                </a:rPr>
                <a:t>(in x/a units)</a:t>
              </a:r>
            </a:p>
          </p:txBody>
        </p:sp>
        <p:sp>
          <p:nvSpPr>
            <p:cNvPr id="25618" name="Line 38"/>
            <p:cNvSpPr>
              <a:spLocks noChangeShapeType="1"/>
            </p:cNvSpPr>
            <p:nvPr/>
          </p:nvSpPr>
          <p:spPr bwMode="auto">
            <a:xfrm rot="10800000" flipH="1">
              <a:off x="2774" y="2124"/>
              <a:ext cx="0" cy="256"/>
            </a:xfrm>
            <a:prstGeom prst="line">
              <a:avLst/>
            </a:prstGeom>
            <a:noFill/>
            <a:ln w="38100">
              <a:solidFill>
                <a:srgbClr val="800000"/>
              </a:solidFill>
              <a:round/>
              <a:headEnd/>
              <a:tailEnd/>
            </a:ln>
          </p:spPr>
          <p:txBody>
            <a:bodyPr/>
            <a:lstStyle/>
            <a:p>
              <a:endParaRPr lang="it-IT"/>
            </a:p>
          </p:txBody>
        </p:sp>
        <p:sp>
          <p:nvSpPr>
            <p:cNvPr id="25619" name="Rectangle 39"/>
            <p:cNvSpPr>
              <a:spLocks/>
            </p:cNvSpPr>
            <p:nvPr/>
          </p:nvSpPr>
          <p:spPr bwMode="auto">
            <a:xfrm rot="-5400000">
              <a:off x="2247" y="2437"/>
              <a:ext cx="1436" cy="177"/>
            </a:xfrm>
            <a:prstGeom prst="rect">
              <a:avLst/>
            </a:prstGeom>
            <a:noFill/>
            <a:ln w="12700">
              <a:noFill/>
              <a:miter lim="800000"/>
              <a:headEnd/>
              <a:tailEnd/>
            </a:ln>
          </p:spPr>
          <p:txBody>
            <a:bodyPr wrap="none" lIns="0" tIns="0" rIns="0" bIns="0" anchor="ctr">
              <a:spAutoFit/>
            </a:bodyPr>
            <a:lstStyle/>
            <a:p>
              <a:pPr algn="ctr" defTabSz="642938"/>
              <a:r>
                <a:rPr lang="en-US" sz="1300" b="1" i="1">
                  <a:solidFill>
                    <a:srgbClr val="800000"/>
                  </a:solidFill>
                  <a:latin typeface="Gill Sans" charset="0"/>
                  <a:sym typeface="Gill Sans" charset="0"/>
                </a:rPr>
                <a:t>grating slits shadow</a:t>
              </a:r>
            </a:p>
          </p:txBody>
        </p:sp>
        <p:sp>
          <p:nvSpPr>
            <p:cNvPr id="25620" name="Line 40"/>
            <p:cNvSpPr>
              <a:spLocks noChangeShapeType="1"/>
            </p:cNvSpPr>
            <p:nvPr/>
          </p:nvSpPr>
          <p:spPr bwMode="auto">
            <a:xfrm rot="10800000" flipH="1">
              <a:off x="2774" y="2516"/>
              <a:ext cx="0" cy="256"/>
            </a:xfrm>
            <a:prstGeom prst="line">
              <a:avLst/>
            </a:prstGeom>
            <a:noFill/>
            <a:ln w="38100">
              <a:solidFill>
                <a:srgbClr val="800000"/>
              </a:solidFill>
              <a:round/>
              <a:headEnd/>
              <a:tailEnd/>
            </a:ln>
          </p:spPr>
          <p:txBody>
            <a:bodyPr/>
            <a:lstStyle/>
            <a:p>
              <a:endParaRPr lang="it-IT"/>
            </a:p>
          </p:txBody>
        </p:sp>
        <p:sp>
          <p:nvSpPr>
            <p:cNvPr id="25621" name="Line 41"/>
            <p:cNvSpPr>
              <a:spLocks noChangeShapeType="1"/>
            </p:cNvSpPr>
            <p:nvPr/>
          </p:nvSpPr>
          <p:spPr bwMode="auto">
            <a:xfrm rot="10800000" flipH="1">
              <a:off x="2774" y="2916"/>
              <a:ext cx="0" cy="256"/>
            </a:xfrm>
            <a:prstGeom prst="line">
              <a:avLst/>
            </a:prstGeom>
            <a:noFill/>
            <a:ln w="38100">
              <a:solidFill>
                <a:srgbClr val="800000"/>
              </a:solidFill>
              <a:round/>
              <a:headEnd/>
              <a:tailEnd/>
            </a:ln>
          </p:spPr>
          <p:txBody>
            <a:bodyPr/>
            <a:lstStyle/>
            <a:p>
              <a:endParaRPr lang="it-IT"/>
            </a:p>
          </p:txBody>
        </p:sp>
        <p:sp>
          <p:nvSpPr>
            <p:cNvPr id="25622" name="Line 42"/>
            <p:cNvSpPr>
              <a:spLocks noChangeShapeType="1"/>
            </p:cNvSpPr>
            <p:nvPr/>
          </p:nvSpPr>
          <p:spPr bwMode="auto">
            <a:xfrm rot="10800000" flipH="1">
              <a:off x="2774" y="3316"/>
              <a:ext cx="0" cy="256"/>
            </a:xfrm>
            <a:prstGeom prst="line">
              <a:avLst/>
            </a:prstGeom>
            <a:noFill/>
            <a:ln w="38100">
              <a:solidFill>
                <a:srgbClr val="800000"/>
              </a:solidFill>
              <a:round/>
              <a:headEnd/>
              <a:tailEnd/>
            </a:ln>
          </p:spPr>
          <p:txBody>
            <a:bodyPr/>
            <a:lstStyle/>
            <a:p>
              <a:endParaRPr lang="it-IT"/>
            </a:p>
          </p:txBody>
        </p:sp>
        <p:sp>
          <p:nvSpPr>
            <p:cNvPr id="25623" name="Line 43"/>
            <p:cNvSpPr>
              <a:spLocks noChangeShapeType="1"/>
            </p:cNvSpPr>
            <p:nvPr/>
          </p:nvSpPr>
          <p:spPr bwMode="auto">
            <a:xfrm rot="10800000" flipH="1">
              <a:off x="2774" y="3692"/>
              <a:ext cx="0" cy="256"/>
            </a:xfrm>
            <a:prstGeom prst="line">
              <a:avLst/>
            </a:prstGeom>
            <a:noFill/>
            <a:ln w="38100">
              <a:solidFill>
                <a:srgbClr val="800000"/>
              </a:solidFill>
              <a:round/>
              <a:headEnd/>
              <a:tailEnd/>
            </a:ln>
          </p:spPr>
          <p:txBody>
            <a:bodyPr/>
            <a:lstStyle/>
            <a:p>
              <a:endParaRPr lang="it-IT"/>
            </a:p>
          </p:txBody>
        </p:sp>
        <p:sp>
          <p:nvSpPr>
            <p:cNvPr id="25624" name="Line 44"/>
            <p:cNvSpPr>
              <a:spLocks noChangeShapeType="1"/>
            </p:cNvSpPr>
            <p:nvPr/>
          </p:nvSpPr>
          <p:spPr bwMode="auto">
            <a:xfrm rot="10800000" flipH="1">
              <a:off x="2774" y="4108"/>
              <a:ext cx="0" cy="256"/>
            </a:xfrm>
            <a:prstGeom prst="line">
              <a:avLst/>
            </a:prstGeom>
            <a:noFill/>
            <a:ln w="38100">
              <a:solidFill>
                <a:srgbClr val="800000"/>
              </a:solidFill>
              <a:round/>
              <a:headEnd/>
              <a:tailEnd/>
            </a:ln>
          </p:spPr>
          <p:txBody>
            <a:bodyPr/>
            <a:lstStyle/>
            <a:p>
              <a:endParaRPr lang="it-IT"/>
            </a:p>
          </p:txBody>
        </p:sp>
        <p:sp>
          <p:nvSpPr>
            <p:cNvPr id="25625" name="Line 45"/>
            <p:cNvSpPr>
              <a:spLocks noChangeShapeType="1"/>
            </p:cNvSpPr>
            <p:nvPr/>
          </p:nvSpPr>
          <p:spPr bwMode="auto">
            <a:xfrm rot="10800000" flipH="1">
              <a:off x="2774" y="540"/>
              <a:ext cx="0" cy="256"/>
            </a:xfrm>
            <a:prstGeom prst="line">
              <a:avLst/>
            </a:prstGeom>
            <a:noFill/>
            <a:ln w="38100">
              <a:solidFill>
                <a:srgbClr val="800000"/>
              </a:solidFill>
              <a:round/>
              <a:headEnd/>
              <a:tailEnd/>
            </a:ln>
          </p:spPr>
          <p:txBody>
            <a:bodyPr/>
            <a:lstStyle/>
            <a:p>
              <a:endParaRPr lang="it-IT"/>
            </a:p>
          </p:txBody>
        </p:sp>
        <p:sp>
          <p:nvSpPr>
            <p:cNvPr id="25626" name="Line 46"/>
            <p:cNvSpPr>
              <a:spLocks noChangeShapeType="1"/>
            </p:cNvSpPr>
            <p:nvPr/>
          </p:nvSpPr>
          <p:spPr bwMode="auto">
            <a:xfrm rot="10800000" flipH="1">
              <a:off x="2774" y="940"/>
              <a:ext cx="0" cy="256"/>
            </a:xfrm>
            <a:prstGeom prst="line">
              <a:avLst/>
            </a:prstGeom>
            <a:noFill/>
            <a:ln w="38100">
              <a:solidFill>
                <a:srgbClr val="800000"/>
              </a:solidFill>
              <a:round/>
              <a:headEnd/>
              <a:tailEnd/>
            </a:ln>
          </p:spPr>
          <p:txBody>
            <a:bodyPr/>
            <a:lstStyle/>
            <a:p>
              <a:endParaRPr lang="it-IT"/>
            </a:p>
          </p:txBody>
        </p:sp>
        <p:sp>
          <p:nvSpPr>
            <p:cNvPr id="25627" name="Line 47"/>
            <p:cNvSpPr>
              <a:spLocks noChangeShapeType="1"/>
            </p:cNvSpPr>
            <p:nvPr/>
          </p:nvSpPr>
          <p:spPr bwMode="auto">
            <a:xfrm rot="10800000" flipH="1">
              <a:off x="2774" y="1316"/>
              <a:ext cx="0" cy="256"/>
            </a:xfrm>
            <a:prstGeom prst="line">
              <a:avLst/>
            </a:prstGeom>
            <a:noFill/>
            <a:ln w="38100">
              <a:solidFill>
                <a:srgbClr val="800000"/>
              </a:solidFill>
              <a:round/>
              <a:headEnd/>
              <a:tailEnd/>
            </a:ln>
          </p:spPr>
          <p:txBody>
            <a:bodyPr/>
            <a:lstStyle/>
            <a:p>
              <a:endParaRPr lang="it-IT"/>
            </a:p>
          </p:txBody>
        </p:sp>
        <p:sp>
          <p:nvSpPr>
            <p:cNvPr id="25628" name="Line 48"/>
            <p:cNvSpPr>
              <a:spLocks noChangeShapeType="1"/>
            </p:cNvSpPr>
            <p:nvPr/>
          </p:nvSpPr>
          <p:spPr bwMode="auto">
            <a:xfrm rot="10800000" flipH="1">
              <a:off x="2774" y="1732"/>
              <a:ext cx="0" cy="256"/>
            </a:xfrm>
            <a:prstGeom prst="line">
              <a:avLst/>
            </a:prstGeom>
            <a:noFill/>
            <a:ln w="38100">
              <a:solidFill>
                <a:srgbClr val="800000"/>
              </a:solidFill>
              <a:round/>
              <a:headEnd/>
              <a:tailEnd/>
            </a:ln>
          </p:spPr>
          <p:txBody>
            <a:bodyPr/>
            <a:lstStyle/>
            <a:p>
              <a:endParaRPr lang="it-IT"/>
            </a:p>
          </p:txBody>
        </p:sp>
      </p:grpSp>
      <p:sp>
        <p:nvSpPr>
          <p:cNvPr id="25612" name="Rectangle 49"/>
          <p:cNvSpPr>
            <a:spLocks/>
          </p:cNvSpPr>
          <p:nvPr/>
        </p:nvSpPr>
        <p:spPr bwMode="auto">
          <a:xfrm rot="-5400000">
            <a:off x="5968207" y="3218656"/>
            <a:ext cx="552450" cy="198437"/>
          </a:xfrm>
          <a:prstGeom prst="rect">
            <a:avLst/>
          </a:prstGeom>
          <a:noFill/>
          <a:ln w="12700">
            <a:noFill/>
            <a:miter lim="800000"/>
            <a:headEnd/>
            <a:tailEnd/>
          </a:ln>
        </p:spPr>
        <p:txBody>
          <a:bodyPr wrap="none" lIns="0" tIns="0" rIns="0" bIns="0" anchor="ctr">
            <a:spAutoFit/>
          </a:bodyPr>
          <a:lstStyle/>
          <a:p>
            <a:pPr algn="ctr" defTabSz="642938"/>
            <a:r>
              <a:rPr lang="en-US" sz="1300" b="1" i="1">
                <a:solidFill>
                  <a:srgbClr val="800000"/>
                </a:solidFill>
                <a:latin typeface="Gill Sans" charset="0"/>
                <a:sym typeface="Gill Sans" charset="0"/>
              </a:rPr>
              <a:t>fringes</a:t>
            </a:r>
          </a:p>
        </p:txBody>
      </p:sp>
      <p:sp>
        <p:nvSpPr>
          <p:cNvPr id="25613" name="Rectangle 51"/>
          <p:cNvSpPr>
            <a:spLocks noChangeArrowheads="1"/>
          </p:cNvSpPr>
          <p:nvPr/>
        </p:nvSpPr>
        <p:spPr bwMode="auto">
          <a:xfrm>
            <a:off x="3933825" y="4654550"/>
            <a:ext cx="2008188" cy="1158875"/>
          </a:xfrm>
          <a:prstGeom prst="rect">
            <a:avLst/>
          </a:prstGeom>
          <a:noFill/>
          <a:ln w="9525">
            <a:noFill/>
            <a:miter lim="800000"/>
            <a:headEnd/>
            <a:tailEnd/>
          </a:ln>
        </p:spPr>
        <p:txBody>
          <a:bodyPr>
            <a:spAutoFit/>
          </a:bodyPr>
          <a:lstStyle/>
          <a:p>
            <a:r>
              <a:rPr lang="en-US" sz="1000">
                <a:solidFill>
                  <a:srgbClr val="640E2F"/>
                </a:solidFill>
                <a:sym typeface="Gill Sans" charset="0"/>
              </a:rPr>
              <a:t>depends on the alignement between the gratings, and on the alignment between them and the center of the antihydrogen cloud. It is indepentend to the radial antihydrogen velocity and profile</a:t>
            </a:r>
            <a:r>
              <a:rPr lang="en-US" sz="1000">
                <a:sym typeface="Gill Sans"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data 3"/>
          <p:cNvSpPr>
            <a:spLocks noGrp="1"/>
          </p:cNvSpPr>
          <p:nvPr>
            <p:ph type="dt" sz="quarter" idx="10"/>
          </p:nvPr>
        </p:nvSpPr>
        <p:spPr>
          <a:noFill/>
        </p:spPr>
        <p:txBody>
          <a:bodyPr/>
          <a:lstStyle/>
          <a:p>
            <a:fld id="{AEE5F7AE-DF65-464F-88A6-B9F12FB04B6B}" type="datetime1">
              <a:rPr lang="en-US" smtClean="0"/>
              <a:t>10/3/2012</a:t>
            </a:fld>
            <a:endParaRPr lang="it-IT" smtClean="0"/>
          </a:p>
        </p:txBody>
      </p:sp>
      <p:sp>
        <p:nvSpPr>
          <p:cNvPr id="26627" name="Segnaposto piè di pagina 4"/>
          <p:cNvSpPr>
            <a:spLocks noGrp="1"/>
          </p:cNvSpPr>
          <p:nvPr>
            <p:ph type="ftr" sz="quarter" idx="11"/>
          </p:nvPr>
        </p:nvSpPr>
        <p:spPr>
          <a:noFill/>
        </p:spPr>
        <p:txBody>
          <a:bodyPr/>
          <a:lstStyle/>
          <a:p>
            <a:r>
              <a:rPr lang="en-US" smtClean="0"/>
              <a:t>University of Maryland - 3-Oct-12</a:t>
            </a:r>
            <a:endParaRPr lang="it-IT" smtClean="0"/>
          </a:p>
        </p:txBody>
      </p:sp>
      <p:pic>
        <p:nvPicPr>
          <p:cNvPr id="26628" name="Picture 2"/>
          <p:cNvPicPr>
            <a:picLocks noChangeAspect="1" noChangeArrowheads="1"/>
          </p:cNvPicPr>
          <p:nvPr/>
        </p:nvPicPr>
        <p:blipFill>
          <a:blip r:embed="rId3" cstate="print"/>
          <a:srcRect/>
          <a:stretch>
            <a:fillRect/>
          </a:stretch>
        </p:blipFill>
        <p:spPr bwMode="auto">
          <a:xfrm>
            <a:off x="5884863" y="1455738"/>
            <a:ext cx="2436812" cy="4464050"/>
          </a:xfrm>
          <a:prstGeom prst="rect">
            <a:avLst/>
          </a:prstGeom>
          <a:noFill/>
          <a:ln w="12700">
            <a:noFill/>
            <a:miter lim="800000"/>
            <a:headEnd/>
            <a:tailEnd/>
          </a:ln>
        </p:spPr>
      </p:pic>
      <p:pic>
        <p:nvPicPr>
          <p:cNvPr id="26629" name="Picture 3"/>
          <p:cNvPicPr>
            <a:picLocks noChangeAspect="1" noChangeArrowheads="1"/>
          </p:cNvPicPr>
          <p:nvPr/>
        </p:nvPicPr>
        <p:blipFill>
          <a:blip r:embed="rId4" cstate="print"/>
          <a:srcRect/>
          <a:stretch>
            <a:fillRect/>
          </a:stretch>
        </p:blipFill>
        <p:spPr bwMode="auto">
          <a:xfrm>
            <a:off x="1089025" y="3643313"/>
            <a:ext cx="3571875" cy="2317750"/>
          </a:xfrm>
          <a:prstGeom prst="rect">
            <a:avLst/>
          </a:prstGeom>
          <a:noFill/>
          <a:ln w="12700">
            <a:noFill/>
            <a:miter lim="800000"/>
            <a:headEnd/>
            <a:tailEnd/>
          </a:ln>
        </p:spPr>
      </p:pic>
      <p:sp>
        <p:nvSpPr>
          <p:cNvPr id="26630" name="AutoShape 4"/>
          <p:cNvSpPr>
            <a:spLocks/>
          </p:cNvSpPr>
          <p:nvPr/>
        </p:nvSpPr>
        <p:spPr bwMode="auto">
          <a:xfrm rot="8100000">
            <a:off x="4295775" y="3589338"/>
            <a:ext cx="1955800" cy="409575"/>
          </a:xfrm>
          <a:prstGeom prst="rightArrow">
            <a:avLst>
              <a:gd name="adj1" fmla="val 36759"/>
              <a:gd name="adj2" fmla="val 55313"/>
            </a:avLst>
          </a:prstGeom>
          <a:solidFill>
            <a:srgbClr val="808000"/>
          </a:solidFill>
          <a:ln w="25400">
            <a:solidFill>
              <a:srgbClr val="FFFFFF"/>
            </a:solidFill>
            <a:miter lim="800000"/>
            <a:headEnd/>
            <a:tailEnd/>
          </a:ln>
        </p:spPr>
        <p:txBody>
          <a:bodyPr lIns="0" tIns="0" rIns="0" bIns="0"/>
          <a:lstStyle/>
          <a:p>
            <a:endParaRPr lang="it-IT"/>
          </a:p>
        </p:txBody>
      </p:sp>
      <p:grpSp>
        <p:nvGrpSpPr>
          <p:cNvPr id="26631" name="Group 5"/>
          <p:cNvGrpSpPr>
            <a:grpSpLocks/>
          </p:cNvGrpSpPr>
          <p:nvPr/>
        </p:nvGrpSpPr>
        <p:grpSpPr bwMode="auto">
          <a:xfrm>
            <a:off x="5591175" y="941388"/>
            <a:ext cx="3454400" cy="5175250"/>
            <a:chOff x="0" y="0"/>
            <a:chExt cx="3095" cy="4636"/>
          </a:xfrm>
        </p:grpSpPr>
        <p:sp>
          <p:nvSpPr>
            <p:cNvPr id="26671" name="Rectangle 6"/>
            <p:cNvSpPr>
              <a:spLocks/>
            </p:cNvSpPr>
            <p:nvPr/>
          </p:nvSpPr>
          <p:spPr bwMode="auto">
            <a:xfrm>
              <a:off x="248" y="4404"/>
              <a:ext cx="918" cy="232"/>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sp>
          <p:nvSpPr>
            <p:cNvPr id="26672" name="Rectangle 7"/>
            <p:cNvSpPr>
              <a:spLocks/>
            </p:cNvSpPr>
            <p:nvPr/>
          </p:nvSpPr>
          <p:spPr bwMode="auto">
            <a:xfrm>
              <a:off x="0" y="0"/>
              <a:ext cx="2720" cy="384"/>
            </a:xfrm>
            <a:prstGeom prst="rect">
              <a:avLst/>
            </a:prstGeom>
            <a:noFill/>
            <a:ln w="12700">
              <a:noFill/>
              <a:miter lim="800000"/>
              <a:headEnd/>
              <a:tailEnd/>
            </a:ln>
          </p:spPr>
          <p:txBody>
            <a:bodyPr lIns="0" tIns="0" rIns="0" bIns="0"/>
            <a:lstStyle/>
            <a:p>
              <a:pPr algn="ctr" defTabSz="642938"/>
              <a:r>
                <a:rPr lang="en-US" sz="1200" i="1">
                  <a:latin typeface="Gill Sans" charset="0"/>
                  <a:sym typeface="Gill Sans" charset="0"/>
                </a:rPr>
                <a:t>annihilation hit position on the final detector</a:t>
              </a:r>
            </a:p>
            <a:p>
              <a:pPr algn="ctr" defTabSz="642938"/>
              <a:r>
                <a:rPr lang="en-US" sz="1200" i="1">
                  <a:latin typeface="Gill Sans" charset="0"/>
                  <a:sym typeface="Gill Sans" charset="0"/>
                </a:rPr>
                <a:t>(in a units)</a:t>
              </a:r>
            </a:p>
          </p:txBody>
        </p:sp>
        <p:grpSp>
          <p:nvGrpSpPr>
            <p:cNvPr id="26673" name="Group 8"/>
            <p:cNvGrpSpPr>
              <a:grpSpLocks/>
            </p:cNvGrpSpPr>
            <p:nvPr/>
          </p:nvGrpSpPr>
          <p:grpSpPr bwMode="auto">
            <a:xfrm>
              <a:off x="2814" y="668"/>
              <a:ext cx="281" cy="3735"/>
              <a:chOff x="0" y="0"/>
              <a:chExt cx="280" cy="3735"/>
            </a:xfrm>
          </p:grpSpPr>
          <p:grpSp>
            <p:nvGrpSpPr>
              <p:cNvPr id="26675" name="Group 9"/>
              <p:cNvGrpSpPr>
                <a:grpSpLocks/>
              </p:cNvGrpSpPr>
              <p:nvPr/>
            </p:nvGrpSpPr>
            <p:grpSpPr bwMode="auto">
              <a:xfrm>
                <a:off x="0" y="0"/>
                <a:ext cx="0" cy="3735"/>
                <a:chOff x="0" y="0"/>
                <a:chExt cx="0" cy="3735"/>
              </a:xfrm>
            </p:grpSpPr>
            <p:sp>
              <p:nvSpPr>
                <p:cNvPr id="26678" name="Line 10"/>
                <p:cNvSpPr>
                  <a:spLocks noChangeShapeType="1"/>
                </p:cNvSpPr>
                <p:nvPr/>
              </p:nvSpPr>
              <p:spPr bwMode="auto">
                <a:xfrm rot="10800000">
                  <a:off x="0" y="0"/>
                  <a:ext cx="0" cy="166"/>
                </a:xfrm>
                <a:prstGeom prst="line">
                  <a:avLst/>
                </a:prstGeom>
                <a:noFill/>
                <a:ln w="38100">
                  <a:solidFill>
                    <a:srgbClr val="800000"/>
                  </a:solidFill>
                  <a:round/>
                  <a:headEnd/>
                  <a:tailEnd/>
                </a:ln>
              </p:spPr>
              <p:txBody>
                <a:bodyPr/>
                <a:lstStyle/>
                <a:p>
                  <a:endParaRPr lang="it-IT"/>
                </a:p>
              </p:txBody>
            </p:sp>
            <p:sp>
              <p:nvSpPr>
                <p:cNvPr id="26679" name="Line 11"/>
                <p:cNvSpPr>
                  <a:spLocks noChangeShapeType="1"/>
                </p:cNvSpPr>
                <p:nvPr/>
              </p:nvSpPr>
              <p:spPr bwMode="auto">
                <a:xfrm rot="10800000">
                  <a:off x="0" y="380"/>
                  <a:ext cx="0" cy="167"/>
                </a:xfrm>
                <a:prstGeom prst="line">
                  <a:avLst/>
                </a:prstGeom>
                <a:noFill/>
                <a:ln w="38100">
                  <a:solidFill>
                    <a:srgbClr val="800000"/>
                  </a:solidFill>
                  <a:round/>
                  <a:headEnd/>
                  <a:tailEnd/>
                </a:ln>
              </p:spPr>
              <p:txBody>
                <a:bodyPr/>
                <a:lstStyle/>
                <a:p>
                  <a:endParaRPr lang="it-IT"/>
                </a:p>
              </p:txBody>
            </p:sp>
            <p:sp>
              <p:nvSpPr>
                <p:cNvPr id="26680" name="Line 12"/>
                <p:cNvSpPr>
                  <a:spLocks noChangeShapeType="1"/>
                </p:cNvSpPr>
                <p:nvPr/>
              </p:nvSpPr>
              <p:spPr bwMode="auto">
                <a:xfrm rot="10800000">
                  <a:off x="0" y="778"/>
                  <a:ext cx="0" cy="166"/>
                </a:xfrm>
                <a:prstGeom prst="line">
                  <a:avLst/>
                </a:prstGeom>
                <a:noFill/>
                <a:ln w="38100">
                  <a:solidFill>
                    <a:srgbClr val="800000"/>
                  </a:solidFill>
                  <a:round/>
                  <a:headEnd/>
                  <a:tailEnd/>
                </a:ln>
              </p:spPr>
              <p:txBody>
                <a:bodyPr/>
                <a:lstStyle/>
                <a:p>
                  <a:endParaRPr lang="it-IT"/>
                </a:p>
              </p:txBody>
            </p:sp>
            <p:sp>
              <p:nvSpPr>
                <p:cNvPr id="26681" name="Line 13"/>
                <p:cNvSpPr>
                  <a:spLocks noChangeShapeType="1"/>
                </p:cNvSpPr>
                <p:nvPr/>
              </p:nvSpPr>
              <p:spPr bwMode="auto">
                <a:xfrm rot="10800000">
                  <a:off x="0" y="1184"/>
                  <a:ext cx="0" cy="166"/>
                </a:xfrm>
                <a:prstGeom prst="line">
                  <a:avLst/>
                </a:prstGeom>
                <a:noFill/>
                <a:ln w="38100">
                  <a:solidFill>
                    <a:srgbClr val="800000"/>
                  </a:solidFill>
                  <a:round/>
                  <a:headEnd/>
                  <a:tailEnd/>
                </a:ln>
              </p:spPr>
              <p:txBody>
                <a:bodyPr/>
                <a:lstStyle/>
                <a:p>
                  <a:endParaRPr lang="it-IT"/>
                </a:p>
              </p:txBody>
            </p:sp>
            <p:sp>
              <p:nvSpPr>
                <p:cNvPr id="26682" name="Line 14"/>
                <p:cNvSpPr>
                  <a:spLocks noChangeShapeType="1"/>
                </p:cNvSpPr>
                <p:nvPr/>
              </p:nvSpPr>
              <p:spPr bwMode="auto">
                <a:xfrm rot="10800000">
                  <a:off x="0" y="1598"/>
                  <a:ext cx="0" cy="167"/>
                </a:xfrm>
                <a:prstGeom prst="line">
                  <a:avLst/>
                </a:prstGeom>
                <a:noFill/>
                <a:ln w="38100">
                  <a:solidFill>
                    <a:srgbClr val="800000"/>
                  </a:solidFill>
                  <a:round/>
                  <a:headEnd/>
                  <a:tailEnd/>
                </a:ln>
              </p:spPr>
              <p:txBody>
                <a:bodyPr/>
                <a:lstStyle/>
                <a:p>
                  <a:endParaRPr lang="it-IT"/>
                </a:p>
              </p:txBody>
            </p:sp>
            <p:sp>
              <p:nvSpPr>
                <p:cNvPr id="26683" name="Line 15"/>
                <p:cNvSpPr>
                  <a:spLocks noChangeShapeType="1"/>
                </p:cNvSpPr>
                <p:nvPr/>
              </p:nvSpPr>
              <p:spPr bwMode="auto">
                <a:xfrm rot="10800000">
                  <a:off x="0" y="1970"/>
                  <a:ext cx="0" cy="167"/>
                </a:xfrm>
                <a:prstGeom prst="line">
                  <a:avLst/>
                </a:prstGeom>
                <a:noFill/>
                <a:ln w="38100">
                  <a:solidFill>
                    <a:srgbClr val="800000"/>
                  </a:solidFill>
                  <a:round/>
                  <a:headEnd/>
                  <a:tailEnd/>
                </a:ln>
              </p:spPr>
              <p:txBody>
                <a:bodyPr/>
                <a:lstStyle/>
                <a:p>
                  <a:endParaRPr lang="it-IT"/>
                </a:p>
              </p:txBody>
            </p:sp>
            <p:sp>
              <p:nvSpPr>
                <p:cNvPr id="26684" name="Line 16"/>
                <p:cNvSpPr>
                  <a:spLocks noChangeShapeType="1"/>
                </p:cNvSpPr>
                <p:nvPr/>
              </p:nvSpPr>
              <p:spPr bwMode="auto">
                <a:xfrm rot="10800000">
                  <a:off x="0" y="2385"/>
                  <a:ext cx="0" cy="166"/>
                </a:xfrm>
                <a:prstGeom prst="line">
                  <a:avLst/>
                </a:prstGeom>
                <a:noFill/>
                <a:ln w="38100">
                  <a:solidFill>
                    <a:srgbClr val="800000"/>
                  </a:solidFill>
                  <a:round/>
                  <a:headEnd/>
                  <a:tailEnd/>
                </a:ln>
              </p:spPr>
              <p:txBody>
                <a:bodyPr/>
                <a:lstStyle/>
                <a:p>
                  <a:endParaRPr lang="it-IT"/>
                </a:p>
              </p:txBody>
            </p:sp>
            <p:sp>
              <p:nvSpPr>
                <p:cNvPr id="26685" name="Line 17"/>
                <p:cNvSpPr>
                  <a:spLocks noChangeShapeType="1"/>
                </p:cNvSpPr>
                <p:nvPr/>
              </p:nvSpPr>
              <p:spPr bwMode="auto">
                <a:xfrm rot="10800000">
                  <a:off x="0" y="2765"/>
                  <a:ext cx="0" cy="167"/>
                </a:xfrm>
                <a:prstGeom prst="line">
                  <a:avLst/>
                </a:prstGeom>
                <a:noFill/>
                <a:ln w="38100">
                  <a:solidFill>
                    <a:srgbClr val="800000"/>
                  </a:solidFill>
                  <a:round/>
                  <a:headEnd/>
                  <a:tailEnd/>
                </a:ln>
              </p:spPr>
              <p:txBody>
                <a:bodyPr/>
                <a:lstStyle/>
                <a:p>
                  <a:endParaRPr lang="it-IT"/>
                </a:p>
              </p:txBody>
            </p:sp>
            <p:sp>
              <p:nvSpPr>
                <p:cNvPr id="26686" name="Line 18"/>
                <p:cNvSpPr>
                  <a:spLocks noChangeShapeType="1"/>
                </p:cNvSpPr>
                <p:nvPr/>
              </p:nvSpPr>
              <p:spPr bwMode="auto">
                <a:xfrm rot="10800000">
                  <a:off x="0" y="3163"/>
                  <a:ext cx="0" cy="167"/>
                </a:xfrm>
                <a:prstGeom prst="line">
                  <a:avLst/>
                </a:prstGeom>
                <a:noFill/>
                <a:ln w="38100">
                  <a:solidFill>
                    <a:srgbClr val="800000"/>
                  </a:solidFill>
                  <a:round/>
                  <a:headEnd/>
                  <a:tailEnd/>
                </a:ln>
              </p:spPr>
              <p:txBody>
                <a:bodyPr/>
                <a:lstStyle/>
                <a:p>
                  <a:endParaRPr lang="it-IT"/>
                </a:p>
              </p:txBody>
            </p:sp>
            <p:sp>
              <p:nvSpPr>
                <p:cNvPr id="26687" name="Line 19"/>
                <p:cNvSpPr>
                  <a:spLocks noChangeShapeType="1"/>
                </p:cNvSpPr>
                <p:nvPr/>
              </p:nvSpPr>
              <p:spPr bwMode="auto">
                <a:xfrm rot="10800000">
                  <a:off x="0" y="3569"/>
                  <a:ext cx="0" cy="166"/>
                </a:xfrm>
                <a:prstGeom prst="line">
                  <a:avLst/>
                </a:prstGeom>
                <a:noFill/>
                <a:ln w="38100">
                  <a:solidFill>
                    <a:srgbClr val="800000"/>
                  </a:solidFill>
                  <a:round/>
                  <a:headEnd/>
                  <a:tailEnd/>
                </a:ln>
              </p:spPr>
              <p:txBody>
                <a:bodyPr/>
                <a:lstStyle/>
                <a:p>
                  <a:endParaRPr lang="it-IT"/>
                </a:p>
              </p:txBody>
            </p:sp>
          </p:grpSp>
          <p:sp>
            <p:nvSpPr>
              <p:cNvPr id="26676" name="Rectangle 20"/>
              <p:cNvSpPr>
                <a:spLocks/>
              </p:cNvSpPr>
              <p:nvPr/>
            </p:nvSpPr>
            <p:spPr bwMode="auto">
              <a:xfrm rot="-5400000">
                <a:off x="-574" y="1744"/>
                <a:ext cx="1430" cy="232"/>
              </a:xfrm>
              <a:prstGeom prst="rect">
                <a:avLst/>
              </a:prstGeom>
              <a:noFill/>
              <a:ln w="12700">
                <a:noFill/>
                <a:miter lim="800000"/>
                <a:headEnd/>
                <a:tailEnd/>
              </a:ln>
            </p:spPr>
            <p:txBody>
              <a:bodyPr wrap="none" lIns="0" tIns="0" rIns="0" bIns="0" anchor="ctr">
                <a:spAutoFit/>
              </a:bodyPr>
              <a:lstStyle/>
              <a:p>
                <a:pPr algn="ctr" defTabSz="642938"/>
                <a:r>
                  <a:rPr lang="en-US" sz="1300" b="1" i="1">
                    <a:solidFill>
                      <a:srgbClr val="800000"/>
                    </a:solidFill>
                    <a:latin typeface="Gill Sans" charset="0"/>
                    <a:sym typeface="Gill Sans" charset="0"/>
                  </a:rPr>
                  <a:t>grating slits shadow</a:t>
                </a:r>
              </a:p>
            </p:txBody>
          </p:sp>
          <p:sp>
            <p:nvSpPr>
              <p:cNvPr id="26677" name="Rectangle 21"/>
              <p:cNvSpPr>
                <a:spLocks/>
              </p:cNvSpPr>
              <p:nvPr/>
            </p:nvSpPr>
            <p:spPr bwMode="auto">
              <a:xfrm>
                <a:off x="0" y="2752"/>
                <a:ext cx="280" cy="504"/>
              </a:xfrm>
              <a:prstGeom prst="rect">
                <a:avLst/>
              </a:prstGeom>
              <a:noFill/>
              <a:ln w="12700">
                <a:noFill/>
                <a:miter lim="800000"/>
                <a:headEnd/>
                <a:tailEnd/>
              </a:ln>
            </p:spPr>
            <p:txBody>
              <a:bodyPr lIns="0" tIns="0" rIns="0" bIns="0" anchor="ctr"/>
              <a:lstStyle/>
              <a:p>
                <a:pPr algn="ctr" defTabSz="642938"/>
                <a:r>
                  <a:rPr lang="en-US" sz="3400">
                    <a:latin typeface="Arial Narrow" pitchFamily="34" charset="0"/>
                    <a:sym typeface="Arial Narrow" pitchFamily="34" charset="0"/>
                  </a:rPr>
                  <a:t>]</a:t>
                </a:r>
                <a:r>
                  <a:rPr lang="en-US" sz="1700">
                    <a:latin typeface="Arial Narrow" pitchFamily="34" charset="0"/>
                    <a:sym typeface="Arial Narrow" pitchFamily="34" charset="0"/>
                  </a:rPr>
                  <a:t>a</a:t>
                </a:r>
              </a:p>
            </p:txBody>
          </p:sp>
        </p:grpSp>
        <p:sp>
          <p:nvSpPr>
            <p:cNvPr id="26674" name="Rectangle 22"/>
            <p:cNvSpPr>
              <a:spLocks/>
            </p:cNvSpPr>
            <p:nvPr/>
          </p:nvSpPr>
          <p:spPr bwMode="auto">
            <a:xfrm rot="-5400000">
              <a:off x="510" y="2328"/>
              <a:ext cx="4201" cy="400"/>
            </a:xfrm>
            <a:prstGeom prst="rect">
              <a:avLst/>
            </a:prstGeom>
            <a:noFill/>
            <a:ln w="12700">
              <a:noFill/>
              <a:miter lim="800000"/>
              <a:headEnd/>
              <a:tailEnd/>
            </a:ln>
          </p:spPr>
          <p:txBody>
            <a:bodyPr wrap="none" lIns="0" tIns="0" rIns="0" bIns="0" anchor="ctr">
              <a:spAutoFit/>
            </a:bodyPr>
            <a:lstStyle/>
            <a:p>
              <a:pPr algn="r" defTabSz="642938"/>
              <a:r>
                <a:rPr lang="en-US" sz="1300" b="1">
                  <a:latin typeface="Gill Sans" charset="0"/>
                  <a:sym typeface="Gill Sans" charset="0"/>
                </a:rPr>
                <a:t>-5     -4      -3      -2      -1      0       1        2       3       4       5</a:t>
              </a:r>
              <a:br>
                <a:rPr lang="en-US" sz="1300" b="1">
                  <a:latin typeface="Gill Sans" charset="0"/>
                  <a:sym typeface="Gill Sans" charset="0"/>
                </a:rPr>
              </a:br>
              <a:r>
                <a:rPr lang="en-US" sz="1300" b="1">
                  <a:latin typeface="Gill Sans" charset="0"/>
                  <a:sym typeface="Gill Sans" charset="0"/>
                </a:rPr>
                <a:t>(x/a)</a:t>
              </a:r>
            </a:p>
          </p:txBody>
        </p:sp>
      </p:grpSp>
      <p:sp>
        <p:nvSpPr>
          <p:cNvPr id="26632" name="Line 23"/>
          <p:cNvSpPr>
            <a:spLocks noChangeShapeType="1"/>
          </p:cNvSpPr>
          <p:nvPr/>
        </p:nvSpPr>
        <p:spPr bwMode="auto">
          <a:xfrm rot="10800000" flipH="1">
            <a:off x="1770063" y="5205413"/>
            <a:ext cx="0" cy="760412"/>
          </a:xfrm>
          <a:prstGeom prst="line">
            <a:avLst/>
          </a:prstGeom>
          <a:noFill/>
          <a:ln w="38100">
            <a:solidFill>
              <a:srgbClr val="A40800"/>
            </a:solidFill>
            <a:round/>
            <a:headEnd type="stealth" w="med" len="med"/>
            <a:tailEnd/>
          </a:ln>
        </p:spPr>
        <p:txBody>
          <a:bodyPr/>
          <a:lstStyle/>
          <a:p>
            <a:endParaRPr lang="it-IT"/>
          </a:p>
        </p:txBody>
      </p:sp>
      <p:grpSp>
        <p:nvGrpSpPr>
          <p:cNvPr id="26633" name="Group 24"/>
          <p:cNvGrpSpPr>
            <a:grpSpLocks/>
          </p:cNvGrpSpPr>
          <p:nvPr/>
        </p:nvGrpSpPr>
        <p:grpSpPr bwMode="auto">
          <a:xfrm>
            <a:off x="758825" y="3201988"/>
            <a:ext cx="3962400" cy="3168650"/>
            <a:chOff x="0" y="0"/>
            <a:chExt cx="3549" cy="2840"/>
          </a:xfrm>
        </p:grpSpPr>
        <p:sp>
          <p:nvSpPr>
            <p:cNvPr id="26662" name="Rectangle 25"/>
            <p:cNvSpPr>
              <a:spLocks/>
            </p:cNvSpPr>
            <p:nvPr/>
          </p:nvSpPr>
          <p:spPr bwMode="auto">
            <a:xfrm>
              <a:off x="544" y="0"/>
              <a:ext cx="2720" cy="392"/>
            </a:xfrm>
            <a:prstGeom prst="rect">
              <a:avLst/>
            </a:prstGeom>
            <a:noFill/>
            <a:ln w="12700">
              <a:noFill/>
              <a:miter lim="800000"/>
              <a:headEnd/>
              <a:tailEnd/>
            </a:ln>
          </p:spPr>
          <p:txBody>
            <a:bodyPr lIns="0" tIns="0" rIns="0" bIns="0"/>
            <a:lstStyle/>
            <a:p>
              <a:pPr algn="ctr" defTabSz="642938"/>
              <a:r>
                <a:rPr lang="en-US" sz="1300" i="1">
                  <a:latin typeface="Gill Sans" charset="0"/>
                  <a:sym typeface="Gill Sans" charset="0"/>
                </a:rPr>
                <a:t>annihilation hit position on the final detector</a:t>
              </a:r>
            </a:p>
            <a:p>
              <a:pPr algn="ctr" defTabSz="642938"/>
              <a:r>
                <a:rPr lang="en-US" sz="1300" i="1">
                  <a:latin typeface="Gill Sans" charset="0"/>
                  <a:sym typeface="Gill Sans" charset="0"/>
                </a:rPr>
                <a:t>(in a units, modulo grating period </a:t>
              </a:r>
              <a:r>
                <a:rPr lang="en-US" sz="1300" b="1" i="1">
                  <a:latin typeface="Gill Sans" charset="0"/>
                  <a:sym typeface="Gill Sans" charset="0"/>
                </a:rPr>
                <a:t>a</a:t>
              </a:r>
              <a:r>
                <a:rPr lang="en-US" sz="1300" i="1">
                  <a:latin typeface="Gill Sans" charset="0"/>
                  <a:sym typeface="Gill Sans" charset="0"/>
                </a:rPr>
                <a:t>)</a:t>
              </a:r>
            </a:p>
          </p:txBody>
        </p:sp>
        <p:sp>
          <p:nvSpPr>
            <p:cNvPr id="26663" name="Rectangle 26"/>
            <p:cNvSpPr>
              <a:spLocks/>
            </p:cNvSpPr>
            <p:nvPr/>
          </p:nvSpPr>
          <p:spPr bwMode="auto">
            <a:xfrm>
              <a:off x="138" y="2440"/>
              <a:ext cx="3411" cy="400"/>
            </a:xfrm>
            <a:prstGeom prst="rect">
              <a:avLst/>
            </a:prstGeom>
            <a:noFill/>
            <a:ln w="12700">
              <a:noFill/>
              <a:miter lim="800000"/>
              <a:headEnd/>
              <a:tailEnd/>
            </a:ln>
          </p:spPr>
          <p:txBody>
            <a:bodyPr wrap="none" lIns="0" tIns="0" rIns="0" bIns="0" anchor="ctr">
              <a:spAutoFit/>
            </a:bodyPr>
            <a:lstStyle/>
            <a:p>
              <a:pPr algn="r" defTabSz="642938"/>
              <a:r>
                <a:rPr lang="en-US" sz="1300" b="1" i="1">
                  <a:latin typeface="Gill Sans" charset="0"/>
                  <a:sym typeface="Gill Sans" charset="0"/>
                </a:rPr>
                <a:t>0              0.25             0.5              0.75             1 </a:t>
              </a:r>
              <a:br>
                <a:rPr lang="en-US" sz="1300" b="1" i="1">
                  <a:latin typeface="Gill Sans" charset="0"/>
                  <a:sym typeface="Gill Sans" charset="0"/>
                </a:rPr>
              </a:br>
              <a:r>
                <a:rPr lang="en-US" sz="1300" b="1" i="1">
                  <a:latin typeface="Gill Sans" charset="0"/>
                  <a:sym typeface="Gill Sans" charset="0"/>
                </a:rPr>
                <a:t>x/a</a:t>
              </a:r>
            </a:p>
          </p:txBody>
        </p:sp>
        <p:sp>
          <p:nvSpPr>
            <p:cNvPr id="26664" name="Rectangle 27"/>
            <p:cNvSpPr>
              <a:spLocks/>
            </p:cNvSpPr>
            <p:nvPr/>
          </p:nvSpPr>
          <p:spPr bwMode="auto">
            <a:xfrm rot="-5400000">
              <a:off x="-343" y="724"/>
              <a:ext cx="918" cy="232"/>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counts (a.u.)</a:t>
              </a:r>
            </a:p>
          </p:txBody>
        </p:sp>
        <p:sp>
          <p:nvSpPr>
            <p:cNvPr id="26665" name="Rectangle 28"/>
            <p:cNvSpPr>
              <a:spLocks/>
            </p:cNvSpPr>
            <p:nvPr/>
          </p:nvSpPr>
          <p:spPr bwMode="auto">
            <a:xfrm>
              <a:off x="712" y="1192"/>
              <a:ext cx="72" cy="224"/>
            </a:xfrm>
            <a:prstGeom prst="rect">
              <a:avLst/>
            </a:prstGeom>
            <a:noFill/>
            <a:ln w="12700">
              <a:noFill/>
              <a:miter lim="800000"/>
              <a:headEnd/>
              <a:tailEnd/>
            </a:ln>
          </p:spPr>
          <p:txBody>
            <a:bodyPr wrap="none" lIns="0" tIns="0" rIns="0" bIns="0">
              <a:spAutoFit/>
            </a:bodyPr>
            <a:lstStyle/>
            <a:p>
              <a:endParaRPr lang="it-IT"/>
            </a:p>
          </p:txBody>
        </p:sp>
        <p:sp>
          <p:nvSpPr>
            <p:cNvPr id="26666" name="Line 29"/>
            <p:cNvSpPr>
              <a:spLocks noChangeShapeType="1"/>
            </p:cNvSpPr>
            <p:nvPr/>
          </p:nvSpPr>
          <p:spPr bwMode="auto">
            <a:xfrm>
              <a:off x="1263" y="1435"/>
              <a:ext cx="1272" cy="9"/>
            </a:xfrm>
            <a:prstGeom prst="line">
              <a:avLst/>
            </a:prstGeom>
            <a:noFill/>
            <a:ln w="38100">
              <a:solidFill>
                <a:srgbClr val="800000"/>
              </a:solidFill>
              <a:round/>
              <a:headEnd/>
              <a:tailEnd/>
            </a:ln>
          </p:spPr>
          <p:txBody>
            <a:bodyPr/>
            <a:lstStyle/>
            <a:p>
              <a:endParaRPr lang="it-IT"/>
            </a:p>
          </p:txBody>
        </p:sp>
        <p:sp>
          <p:nvSpPr>
            <p:cNvPr id="26667" name="Line 30"/>
            <p:cNvSpPr>
              <a:spLocks noChangeShapeType="1"/>
            </p:cNvSpPr>
            <p:nvPr/>
          </p:nvSpPr>
          <p:spPr bwMode="auto">
            <a:xfrm>
              <a:off x="319" y="1427"/>
              <a:ext cx="864" cy="9"/>
            </a:xfrm>
            <a:prstGeom prst="line">
              <a:avLst/>
            </a:prstGeom>
            <a:noFill/>
            <a:ln w="38100">
              <a:solidFill>
                <a:srgbClr val="FFFFFF"/>
              </a:solidFill>
              <a:round/>
              <a:headEnd/>
              <a:tailEnd/>
            </a:ln>
          </p:spPr>
          <p:txBody>
            <a:bodyPr/>
            <a:lstStyle/>
            <a:p>
              <a:endParaRPr lang="it-IT"/>
            </a:p>
          </p:txBody>
        </p:sp>
        <p:sp>
          <p:nvSpPr>
            <p:cNvPr id="26668" name="Rectangle 31"/>
            <p:cNvSpPr>
              <a:spLocks/>
            </p:cNvSpPr>
            <p:nvPr/>
          </p:nvSpPr>
          <p:spPr bwMode="auto">
            <a:xfrm>
              <a:off x="3016" y="1192"/>
              <a:ext cx="72" cy="224"/>
            </a:xfrm>
            <a:prstGeom prst="rect">
              <a:avLst/>
            </a:prstGeom>
            <a:noFill/>
            <a:ln w="12700">
              <a:noFill/>
              <a:miter lim="800000"/>
              <a:headEnd/>
              <a:tailEnd/>
            </a:ln>
          </p:spPr>
          <p:txBody>
            <a:bodyPr wrap="none" lIns="0" tIns="0" rIns="0" bIns="0">
              <a:spAutoFit/>
            </a:bodyPr>
            <a:lstStyle/>
            <a:p>
              <a:endParaRPr lang="it-IT"/>
            </a:p>
          </p:txBody>
        </p:sp>
        <p:sp>
          <p:nvSpPr>
            <p:cNvPr id="26669" name="Rectangle 32"/>
            <p:cNvSpPr>
              <a:spLocks/>
            </p:cNvSpPr>
            <p:nvPr/>
          </p:nvSpPr>
          <p:spPr bwMode="auto">
            <a:xfrm>
              <a:off x="1745" y="1192"/>
              <a:ext cx="309" cy="224"/>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solid</a:t>
              </a:r>
            </a:p>
          </p:txBody>
        </p:sp>
        <p:sp>
          <p:nvSpPr>
            <p:cNvPr id="26670" name="Line 33"/>
            <p:cNvSpPr>
              <a:spLocks noChangeShapeType="1"/>
            </p:cNvSpPr>
            <p:nvPr/>
          </p:nvSpPr>
          <p:spPr bwMode="auto">
            <a:xfrm>
              <a:off x="2623" y="1435"/>
              <a:ext cx="864" cy="9"/>
            </a:xfrm>
            <a:prstGeom prst="line">
              <a:avLst/>
            </a:prstGeom>
            <a:noFill/>
            <a:ln w="38100">
              <a:solidFill>
                <a:srgbClr val="FFFFFF"/>
              </a:solidFill>
              <a:round/>
              <a:headEnd/>
              <a:tailEnd/>
            </a:ln>
          </p:spPr>
          <p:txBody>
            <a:bodyPr/>
            <a:lstStyle/>
            <a:p>
              <a:endParaRPr lang="it-IT"/>
            </a:p>
          </p:txBody>
        </p:sp>
      </p:grpSp>
      <p:sp>
        <p:nvSpPr>
          <p:cNvPr id="26634" name="AutoShape 34"/>
          <p:cNvSpPr>
            <a:spLocks/>
          </p:cNvSpPr>
          <p:nvPr/>
        </p:nvSpPr>
        <p:spPr bwMode="auto">
          <a:xfrm>
            <a:off x="3289300" y="2217738"/>
            <a:ext cx="2312988" cy="838200"/>
          </a:xfrm>
          <a:prstGeom prst="roundRect">
            <a:avLst>
              <a:gd name="adj" fmla="val 15787"/>
            </a:avLst>
          </a:prstGeom>
          <a:solidFill>
            <a:srgbClr val="FFFFFF"/>
          </a:solidFill>
          <a:ln w="25400">
            <a:solidFill>
              <a:srgbClr val="666666"/>
            </a:solidFill>
            <a:round/>
            <a:headEnd/>
            <a:tailEnd/>
          </a:ln>
        </p:spPr>
        <p:txBody>
          <a:bodyPr lIns="0" tIns="0" rIns="0" bIns="0"/>
          <a:lstStyle/>
          <a:p>
            <a:endParaRPr lang="it-IT"/>
          </a:p>
        </p:txBody>
      </p:sp>
      <p:sp>
        <p:nvSpPr>
          <p:cNvPr id="26635" name="Rectangle 35"/>
          <p:cNvSpPr>
            <a:spLocks/>
          </p:cNvSpPr>
          <p:nvPr/>
        </p:nvSpPr>
        <p:spPr bwMode="auto">
          <a:xfrm>
            <a:off x="3517900" y="2236788"/>
            <a:ext cx="1933575" cy="198437"/>
          </a:xfrm>
          <a:prstGeom prst="rect">
            <a:avLst/>
          </a:prstGeom>
          <a:noFill/>
          <a:ln w="12700">
            <a:noFill/>
            <a:miter lim="800000"/>
            <a:headEnd/>
            <a:tailEnd/>
          </a:ln>
        </p:spPr>
        <p:txBody>
          <a:bodyPr wrap="none" lIns="0" tIns="0" rIns="0" bIns="0" anchor="ctr">
            <a:spAutoFit/>
          </a:bodyPr>
          <a:lstStyle/>
          <a:p>
            <a:pPr algn="ctr" defTabSz="642938"/>
            <a:r>
              <a:rPr lang="en-US" sz="1300" b="1">
                <a:latin typeface="Gill Sans" charset="0"/>
                <a:sym typeface="Gill Sans" charset="0"/>
              </a:rPr>
              <a:t>beam horizontal velocity</a:t>
            </a:r>
          </a:p>
        </p:txBody>
      </p:sp>
      <p:sp>
        <p:nvSpPr>
          <p:cNvPr id="26636" name="Rectangle 36"/>
          <p:cNvSpPr>
            <a:spLocks/>
          </p:cNvSpPr>
          <p:nvPr/>
        </p:nvSpPr>
        <p:spPr bwMode="auto">
          <a:xfrm>
            <a:off x="3965575" y="2557463"/>
            <a:ext cx="1139825" cy="198437"/>
          </a:xfrm>
          <a:prstGeom prst="rect">
            <a:avLst/>
          </a:prstGeom>
          <a:noFill/>
          <a:ln w="12700">
            <a:noFill/>
            <a:miter lim="800000"/>
            <a:headEnd/>
            <a:tailEnd/>
          </a:ln>
        </p:spPr>
        <p:txBody>
          <a:bodyPr lIns="0" tIns="0" rIns="0" bIns="0" anchor="ctr">
            <a:spAutoFit/>
          </a:bodyPr>
          <a:lstStyle/>
          <a:p>
            <a:pPr defTabSz="642938"/>
            <a:r>
              <a:rPr lang="en-US" sz="1300" b="1">
                <a:solidFill>
                  <a:srgbClr val="5D62A0"/>
                </a:solidFill>
                <a:latin typeface="Gill Sans" charset="0"/>
                <a:sym typeface="Gill Sans" charset="0"/>
              </a:rPr>
              <a:t>v</a:t>
            </a:r>
            <a:r>
              <a:rPr lang="en-US" sz="1300" b="1" baseline="-6000">
                <a:solidFill>
                  <a:srgbClr val="5D62A0"/>
                </a:solidFill>
                <a:latin typeface="Gill Sans" charset="0"/>
                <a:sym typeface="Gill Sans" charset="0"/>
              </a:rPr>
              <a:t>z</a:t>
            </a:r>
            <a:r>
              <a:rPr lang="en-US" sz="1300" b="1">
                <a:solidFill>
                  <a:srgbClr val="5D62A0"/>
                </a:solidFill>
                <a:latin typeface="Gill Sans" charset="0"/>
                <a:sym typeface="Gill Sans" charset="0"/>
              </a:rPr>
              <a:t> =  600 m/s</a:t>
            </a:r>
          </a:p>
        </p:txBody>
      </p:sp>
      <p:sp>
        <p:nvSpPr>
          <p:cNvPr id="26637" name="Rectangle 37"/>
          <p:cNvSpPr>
            <a:spLocks/>
          </p:cNvSpPr>
          <p:nvPr/>
        </p:nvSpPr>
        <p:spPr bwMode="auto">
          <a:xfrm>
            <a:off x="3956050" y="2781300"/>
            <a:ext cx="990600" cy="198438"/>
          </a:xfrm>
          <a:prstGeom prst="rect">
            <a:avLst/>
          </a:prstGeom>
          <a:noFill/>
          <a:ln w="12700">
            <a:noFill/>
            <a:miter lim="800000"/>
            <a:headEnd/>
            <a:tailEnd/>
          </a:ln>
        </p:spPr>
        <p:txBody>
          <a:bodyPr wrap="none" lIns="0" tIns="0" rIns="0" bIns="0" anchor="ctr">
            <a:spAutoFit/>
          </a:bodyPr>
          <a:lstStyle/>
          <a:p>
            <a:pPr defTabSz="642938"/>
            <a:r>
              <a:rPr lang="en-US" sz="1300" b="1">
                <a:solidFill>
                  <a:srgbClr val="80533F"/>
                </a:solidFill>
                <a:latin typeface="Gill Sans" charset="0"/>
                <a:sym typeface="Gill Sans" charset="0"/>
              </a:rPr>
              <a:t>v</a:t>
            </a:r>
            <a:r>
              <a:rPr lang="en-US" sz="1300" b="1" baseline="-6000">
                <a:solidFill>
                  <a:srgbClr val="80533F"/>
                </a:solidFill>
                <a:latin typeface="Gill Sans" charset="0"/>
                <a:sym typeface="Gill Sans" charset="0"/>
              </a:rPr>
              <a:t>z</a:t>
            </a:r>
            <a:r>
              <a:rPr lang="en-US" sz="1300" b="1">
                <a:solidFill>
                  <a:srgbClr val="80533F"/>
                </a:solidFill>
                <a:latin typeface="Gill Sans" charset="0"/>
                <a:sym typeface="Gill Sans" charset="0"/>
              </a:rPr>
              <a:t> =  250 m/s</a:t>
            </a:r>
          </a:p>
        </p:txBody>
      </p:sp>
      <p:grpSp>
        <p:nvGrpSpPr>
          <p:cNvPr id="6" name="Group 38"/>
          <p:cNvGrpSpPr>
            <a:grpSpLocks/>
          </p:cNvGrpSpPr>
          <p:nvPr/>
        </p:nvGrpSpPr>
        <p:grpSpPr bwMode="auto">
          <a:xfrm>
            <a:off x="1770063" y="6161088"/>
            <a:ext cx="1085850" cy="312737"/>
            <a:chOff x="0" y="0"/>
            <a:chExt cx="973" cy="280"/>
          </a:xfrm>
        </p:grpSpPr>
        <p:sp>
          <p:nvSpPr>
            <p:cNvPr id="26659" name="Line 39"/>
            <p:cNvSpPr>
              <a:spLocks noChangeShapeType="1"/>
            </p:cNvSpPr>
            <p:nvPr/>
          </p:nvSpPr>
          <p:spPr bwMode="auto">
            <a:xfrm>
              <a:off x="0" y="0"/>
              <a:ext cx="973" cy="0"/>
            </a:xfrm>
            <a:prstGeom prst="line">
              <a:avLst/>
            </a:prstGeom>
            <a:noFill/>
            <a:ln w="25400">
              <a:solidFill>
                <a:srgbClr val="6A6A6A"/>
              </a:solidFill>
              <a:round/>
              <a:headEnd type="triangle" w="med" len="med"/>
              <a:tailEnd type="triangle" w="med" len="med"/>
            </a:ln>
          </p:spPr>
          <p:txBody>
            <a:bodyPr/>
            <a:lstStyle/>
            <a:p>
              <a:endParaRPr lang="it-IT"/>
            </a:p>
          </p:txBody>
        </p:sp>
        <p:pic>
          <p:nvPicPr>
            <p:cNvPr id="26660" name="Picture 40"/>
            <p:cNvPicPr>
              <a:picLocks noChangeAspect="1" noChangeArrowheads="1"/>
            </p:cNvPicPr>
            <p:nvPr/>
          </p:nvPicPr>
          <p:blipFill>
            <a:blip r:embed="rId5" cstate="print"/>
            <a:srcRect/>
            <a:stretch>
              <a:fillRect/>
            </a:stretch>
          </p:blipFill>
          <p:spPr bwMode="auto">
            <a:xfrm>
              <a:off x="509" y="56"/>
              <a:ext cx="120" cy="224"/>
            </a:xfrm>
            <a:prstGeom prst="rect">
              <a:avLst/>
            </a:prstGeom>
            <a:noFill/>
            <a:ln w="12700">
              <a:noFill/>
              <a:miter lim="800000"/>
              <a:headEnd/>
              <a:tailEnd/>
            </a:ln>
          </p:spPr>
        </p:pic>
        <p:sp>
          <p:nvSpPr>
            <p:cNvPr id="26661" name="Rectangle 41"/>
            <p:cNvSpPr>
              <a:spLocks/>
            </p:cNvSpPr>
            <p:nvPr/>
          </p:nvSpPr>
          <p:spPr bwMode="auto">
            <a:xfrm>
              <a:off x="643" y="91"/>
              <a:ext cx="1" cy="178"/>
            </a:xfrm>
            <a:prstGeom prst="rect">
              <a:avLst/>
            </a:prstGeom>
            <a:noFill/>
            <a:ln w="12700">
              <a:noFill/>
              <a:miter lim="800000"/>
              <a:headEnd/>
              <a:tailEnd/>
            </a:ln>
          </p:spPr>
          <p:txBody>
            <a:bodyPr wrap="none" lIns="0" tIns="0" rIns="0" bIns="0" anchor="ctr">
              <a:spAutoFit/>
            </a:bodyPr>
            <a:lstStyle/>
            <a:p>
              <a:pPr defTabSz="642938"/>
              <a:endParaRPr lang="en-US" sz="1300" b="1">
                <a:solidFill>
                  <a:srgbClr val="800000"/>
                </a:solidFill>
                <a:latin typeface="Gill Sans" charset="0"/>
                <a:sym typeface="Gill Sans" charset="0"/>
              </a:endParaRPr>
            </a:p>
          </p:txBody>
        </p:sp>
      </p:grpSp>
      <p:sp>
        <p:nvSpPr>
          <p:cNvPr id="26639" name="Rectangle 42"/>
          <p:cNvSpPr>
            <a:spLocks/>
          </p:cNvSpPr>
          <p:nvPr/>
        </p:nvSpPr>
        <p:spPr bwMode="auto">
          <a:xfrm>
            <a:off x="5768975" y="393700"/>
            <a:ext cx="3244850" cy="436563"/>
          </a:xfrm>
          <a:prstGeom prst="rect">
            <a:avLst/>
          </a:prstGeom>
          <a:noFill/>
          <a:ln w="12700">
            <a:noFill/>
            <a:miter lim="800000"/>
            <a:headEnd/>
            <a:tailEnd/>
          </a:ln>
        </p:spPr>
        <p:txBody>
          <a:bodyPr wrap="none" lIns="0" tIns="0" rIns="0" bIns="0" anchor="ctr">
            <a:spAutoFit/>
          </a:bodyPr>
          <a:lstStyle/>
          <a:p>
            <a:pPr algn="r" defTabSz="642938"/>
            <a:r>
              <a:rPr lang="en-US" sz="2500">
                <a:solidFill>
                  <a:srgbClr val="4D4B96"/>
                </a:solidFill>
                <a:latin typeface="Gill Sans" charset="0"/>
                <a:sym typeface="Gill Sans" charset="0"/>
              </a:rPr>
              <a:t>M</a:t>
            </a:r>
            <a:r>
              <a:rPr lang="en-US" sz="2500">
                <a:solidFill>
                  <a:srgbClr val="4B4B4B"/>
                </a:solidFill>
                <a:latin typeface="Gill Sans" charset="0"/>
                <a:sym typeface="Gill Sans" charset="0"/>
              </a:rPr>
              <a:t> </a:t>
            </a:r>
            <a:r>
              <a:rPr lang="en-US" sz="2500">
                <a:solidFill>
                  <a:srgbClr val="3682BD"/>
                </a:solidFill>
                <a:latin typeface="Gill Sans" charset="0"/>
                <a:sym typeface="Gill Sans" charset="0"/>
              </a:rPr>
              <a:t>o</a:t>
            </a:r>
            <a:r>
              <a:rPr lang="en-US" sz="2500">
                <a:solidFill>
                  <a:srgbClr val="4B4B4B"/>
                </a:solidFill>
                <a:latin typeface="Gill Sans" charset="0"/>
                <a:sym typeface="Gill Sans" charset="0"/>
              </a:rPr>
              <a:t> </a:t>
            </a:r>
            <a:r>
              <a:rPr lang="en-US" sz="2500">
                <a:solidFill>
                  <a:srgbClr val="86AF2F"/>
                </a:solidFill>
                <a:latin typeface="Gill Sans" charset="0"/>
                <a:sym typeface="Gill Sans" charset="0"/>
              </a:rPr>
              <a:t>i</a:t>
            </a:r>
            <a:r>
              <a:rPr lang="en-US" sz="2500">
                <a:solidFill>
                  <a:srgbClr val="4B4B4B"/>
                </a:solidFill>
                <a:latin typeface="Gill Sans" charset="0"/>
                <a:sym typeface="Gill Sans" charset="0"/>
              </a:rPr>
              <a:t> </a:t>
            </a:r>
            <a:r>
              <a:rPr lang="en-US" sz="2500">
                <a:solidFill>
                  <a:srgbClr val="DFBC21"/>
                </a:solidFill>
                <a:latin typeface="Gill Sans" charset="0"/>
                <a:sym typeface="Gill Sans" charset="0"/>
              </a:rPr>
              <a:t>r</a:t>
            </a:r>
            <a:r>
              <a:rPr lang="en-US" sz="2500">
                <a:solidFill>
                  <a:srgbClr val="4B4B4B"/>
                </a:solidFill>
                <a:latin typeface="Gill Sans" charset="0"/>
                <a:sym typeface="Gill Sans" charset="0"/>
              </a:rPr>
              <a:t> </a:t>
            </a:r>
            <a:r>
              <a:rPr lang="en-US" sz="2500">
                <a:solidFill>
                  <a:srgbClr val="B52420"/>
                </a:solidFill>
                <a:latin typeface="Gill Sans" charset="0"/>
                <a:sym typeface="Gill Sans" charset="0"/>
              </a:rPr>
              <a:t>é  deflectometer</a:t>
            </a:r>
          </a:p>
        </p:txBody>
      </p:sp>
      <p:sp>
        <p:nvSpPr>
          <p:cNvPr id="26640" name="Rectangle 43"/>
          <p:cNvSpPr>
            <a:spLocks/>
          </p:cNvSpPr>
          <p:nvPr/>
        </p:nvSpPr>
        <p:spPr bwMode="auto">
          <a:xfrm>
            <a:off x="2590800" y="933450"/>
            <a:ext cx="3152775" cy="1320800"/>
          </a:xfrm>
          <a:prstGeom prst="rect">
            <a:avLst/>
          </a:prstGeom>
          <a:noFill/>
          <a:ln w="12700">
            <a:noFill/>
            <a:miter lim="800000"/>
            <a:headEnd/>
            <a:tailEnd/>
          </a:ln>
        </p:spPr>
        <p:txBody>
          <a:bodyPr lIns="0" tIns="0" rIns="0" bIns="0"/>
          <a:lstStyle/>
          <a:p>
            <a:pPr defTabSz="642938"/>
            <a:r>
              <a:rPr lang="en-US" sz="1400">
                <a:solidFill>
                  <a:srgbClr val="343434"/>
                </a:solidFill>
                <a:latin typeface="Gill Sans" charset="0"/>
                <a:sym typeface="Gill Sans" charset="0"/>
              </a:rPr>
              <a:t>Suppose:</a:t>
            </a:r>
          </a:p>
          <a:p>
            <a:pPr defTabSz="642938"/>
            <a:r>
              <a:rPr lang="en-US" sz="1400">
                <a:solidFill>
                  <a:srgbClr val="343434"/>
                </a:solidFill>
                <a:latin typeface="Gill Sans" charset="0"/>
                <a:sym typeface="Gill Sans" charset="0"/>
              </a:rPr>
              <a:t>- L = 40 cm</a:t>
            </a:r>
          </a:p>
          <a:p>
            <a:pPr defTabSz="642938"/>
            <a:r>
              <a:rPr lang="en-US" sz="1400">
                <a:solidFill>
                  <a:srgbClr val="343434"/>
                </a:solidFill>
                <a:latin typeface="Gill Sans" charset="0"/>
                <a:sym typeface="Gill Sans" charset="0"/>
              </a:rPr>
              <a:t>- grating period a = 80 μm</a:t>
            </a:r>
          </a:p>
          <a:p>
            <a:pPr defTabSz="642938"/>
            <a:r>
              <a:rPr lang="en-US" sz="1400">
                <a:solidFill>
                  <a:srgbClr val="343434"/>
                </a:solidFill>
                <a:latin typeface="Gill Sans" charset="0"/>
                <a:sym typeface="Gill Sans" charset="0"/>
              </a:rPr>
              <a:t>- grating size = 20 cm (2500 slits)</a:t>
            </a:r>
          </a:p>
          <a:p>
            <a:pPr defTabSz="642938"/>
            <a:r>
              <a:rPr lang="en-US" sz="1400">
                <a:solidFill>
                  <a:srgbClr val="343434"/>
                </a:solidFill>
                <a:latin typeface="Gill Sans" charset="0"/>
                <a:sym typeface="Gill Sans" charset="0"/>
              </a:rPr>
              <a:t>- gravity</a:t>
            </a:r>
          </a:p>
        </p:txBody>
      </p:sp>
      <p:grpSp>
        <p:nvGrpSpPr>
          <p:cNvPr id="26641" name="Group 44"/>
          <p:cNvGrpSpPr>
            <a:grpSpLocks/>
          </p:cNvGrpSpPr>
          <p:nvPr/>
        </p:nvGrpSpPr>
        <p:grpSpPr bwMode="auto">
          <a:xfrm>
            <a:off x="120650" y="455613"/>
            <a:ext cx="2408238" cy="2625725"/>
            <a:chOff x="0" y="0"/>
            <a:chExt cx="2158" cy="2352"/>
          </a:xfrm>
        </p:grpSpPr>
        <p:grpSp>
          <p:nvGrpSpPr>
            <p:cNvPr id="26652" name="Group 45"/>
            <p:cNvGrpSpPr>
              <a:grpSpLocks/>
            </p:cNvGrpSpPr>
            <p:nvPr/>
          </p:nvGrpSpPr>
          <p:grpSpPr bwMode="auto">
            <a:xfrm>
              <a:off x="0" y="0"/>
              <a:ext cx="2158" cy="1984"/>
              <a:chOff x="0" y="0"/>
              <a:chExt cx="2158" cy="1984"/>
            </a:xfrm>
          </p:grpSpPr>
          <p:pic>
            <p:nvPicPr>
              <p:cNvPr id="26654" name="Picture 46"/>
              <p:cNvPicPr>
                <a:picLocks noChangeAspect="1" noChangeArrowheads="1"/>
              </p:cNvPicPr>
              <p:nvPr/>
            </p:nvPicPr>
            <p:blipFill>
              <a:blip r:embed="rId6" cstate="print"/>
              <a:srcRect/>
              <a:stretch>
                <a:fillRect/>
              </a:stretch>
            </p:blipFill>
            <p:spPr bwMode="auto">
              <a:xfrm>
                <a:off x="0" y="0"/>
                <a:ext cx="2158" cy="1968"/>
              </a:xfrm>
              <a:prstGeom prst="rect">
                <a:avLst/>
              </a:prstGeom>
              <a:noFill/>
              <a:ln w="12700">
                <a:noFill/>
                <a:miter lim="800000"/>
                <a:headEnd/>
                <a:tailEnd/>
              </a:ln>
            </p:spPr>
          </p:pic>
          <p:sp>
            <p:nvSpPr>
              <p:cNvPr id="26655" name="Line 47"/>
              <p:cNvSpPr>
                <a:spLocks noChangeShapeType="1"/>
              </p:cNvSpPr>
              <p:nvPr/>
            </p:nvSpPr>
            <p:spPr bwMode="auto">
              <a:xfrm>
                <a:off x="96" y="559"/>
                <a:ext cx="0" cy="1317"/>
              </a:xfrm>
              <a:prstGeom prst="line">
                <a:avLst/>
              </a:prstGeom>
              <a:noFill/>
              <a:ln w="25400">
                <a:solidFill>
                  <a:schemeClr val="tx1"/>
                </a:solidFill>
                <a:round/>
                <a:headEnd type="stealth" w="med" len="med"/>
                <a:tailEnd/>
              </a:ln>
            </p:spPr>
            <p:txBody>
              <a:bodyPr/>
              <a:lstStyle/>
              <a:p>
                <a:endParaRPr lang="it-IT"/>
              </a:p>
            </p:txBody>
          </p:sp>
          <p:sp>
            <p:nvSpPr>
              <p:cNvPr id="26656" name="Line 48"/>
              <p:cNvSpPr>
                <a:spLocks noChangeShapeType="1"/>
              </p:cNvSpPr>
              <p:nvPr/>
            </p:nvSpPr>
            <p:spPr bwMode="auto">
              <a:xfrm flipH="1">
                <a:off x="88" y="1875"/>
                <a:ext cx="1270" cy="0"/>
              </a:xfrm>
              <a:prstGeom prst="line">
                <a:avLst/>
              </a:prstGeom>
              <a:noFill/>
              <a:ln w="25400">
                <a:solidFill>
                  <a:schemeClr val="tx1"/>
                </a:solidFill>
                <a:round/>
                <a:headEnd type="stealth" w="med" len="med"/>
                <a:tailEnd/>
              </a:ln>
            </p:spPr>
            <p:txBody>
              <a:bodyPr/>
              <a:lstStyle/>
              <a:p>
                <a:endParaRPr lang="it-IT"/>
              </a:p>
            </p:txBody>
          </p:sp>
          <p:sp>
            <p:nvSpPr>
              <p:cNvPr id="26657" name="Rectangle 49"/>
              <p:cNvSpPr>
                <a:spLocks/>
              </p:cNvSpPr>
              <p:nvPr/>
            </p:nvSpPr>
            <p:spPr bwMode="auto">
              <a:xfrm>
                <a:off x="11" y="360"/>
                <a:ext cx="171" cy="232"/>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X</a:t>
                </a:r>
              </a:p>
            </p:txBody>
          </p:sp>
          <p:sp>
            <p:nvSpPr>
              <p:cNvPr id="26658" name="Rectangle 50"/>
              <p:cNvSpPr>
                <a:spLocks/>
              </p:cNvSpPr>
              <p:nvPr/>
            </p:nvSpPr>
            <p:spPr bwMode="auto">
              <a:xfrm>
                <a:off x="1341" y="1752"/>
                <a:ext cx="166" cy="232"/>
              </a:xfrm>
              <a:prstGeom prst="rect">
                <a:avLst/>
              </a:prstGeom>
              <a:noFill/>
              <a:ln w="12700">
                <a:noFill/>
                <a:miter lim="800000"/>
                <a:headEnd/>
                <a:tailEnd/>
              </a:ln>
            </p:spPr>
            <p:txBody>
              <a:bodyPr wrap="none" lIns="0" tIns="0" rIns="0" bIns="0" anchor="ctr">
                <a:spAutoFit/>
              </a:bodyPr>
              <a:lstStyle/>
              <a:p>
                <a:pPr algn="ctr" defTabSz="642938"/>
                <a:r>
                  <a:rPr lang="en-US" sz="1300" b="1" i="1">
                    <a:latin typeface="Gill Sans" charset="0"/>
                    <a:sym typeface="Gill Sans" charset="0"/>
                  </a:rPr>
                  <a:t>Z</a:t>
                </a:r>
              </a:p>
            </p:txBody>
          </p:sp>
        </p:grpSp>
        <p:sp>
          <p:nvSpPr>
            <p:cNvPr id="26653" name="Rectangle 51"/>
            <p:cNvSpPr>
              <a:spLocks/>
            </p:cNvSpPr>
            <p:nvPr/>
          </p:nvSpPr>
          <p:spPr bwMode="auto">
            <a:xfrm>
              <a:off x="243" y="1968"/>
              <a:ext cx="1616" cy="384"/>
            </a:xfrm>
            <a:prstGeom prst="rect">
              <a:avLst/>
            </a:prstGeom>
            <a:noFill/>
            <a:ln w="12700">
              <a:noFill/>
              <a:miter lim="800000"/>
              <a:headEnd/>
              <a:tailEnd/>
            </a:ln>
          </p:spPr>
          <p:txBody>
            <a:bodyPr wrap="none" lIns="0" tIns="0" rIns="0" bIns="0" anchor="ctr">
              <a:spAutoFit/>
            </a:bodyPr>
            <a:lstStyle/>
            <a:p>
              <a:pPr defTabSz="642938"/>
              <a:r>
                <a:rPr lang="en-US" sz="1300" i="1">
                  <a:solidFill>
                    <a:srgbClr val="4D4D4D"/>
                  </a:solidFill>
                  <a:latin typeface="Gill Sans" charset="0"/>
                  <a:sym typeface="Gill Sans" charset="0"/>
                </a:rPr>
                <a:t>Grating transparency = 30%</a:t>
              </a:r>
            </a:p>
            <a:p>
              <a:pPr defTabSz="642938"/>
              <a:r>
                <a:rPr lang="en-US" sz="1300" i="1">
                  <a:solidFill>
                    <a:srgbClr val="4D4D4D"/>
                  </a:solidFill>
                  <a:latin typeface="Gill Sans" charset="0"/>
                  <a:sym typeface="Gill Sans" charset="0"/>
                </a:rPr>
                <a:t>   (total transmission 9%)</a:t>
              </a:r>
            </a:p>
          </p:txBody>
        </p:sp>
      </p:grpSp>
      <p:grpSp>
        <p:nvGrpSpPr>
          <p:cNvPr id="26642" name="Group 52"/>
          <p:cNvGrpSpPr>
            <a:grpSpLocks/>
          </p:cNvGrpSpPr>
          <p:nvPr/>
        </p:nvGrpSpPr>
        <p:grpSpPr bwMode="auto">
          <a:xfrm>
            <a:off x="3670300" y="80963"/>
            <a:ext cx="1482725" cy="320675"/>
            <a:chOff x="0" y="0"/>
            <a:chExt cx="1328" cy="288"/>
          </a:xfrm>
        </p:grpSpPr>
        <p:sp>
          <p:nvSpPr>
            <p:cNvPr id="26650" name="Rectangle 53"/>
            <p:cNvSpPr>
              <a:spLocks/>
            </p:cNvSpPr>
            <p:nvPr/>
          </p:nvSpPr>
          <p:spPr bwMode="auto">
            <a:xfrm>
              <a:off x="0" y="0"/>
              <a:ext cx="1328" cy="288"/>
            </a:xfrm>
            <a:prstGeom prst="rect">
              <a:avLst/>
            </a:prstGeom>
            <a:gradFill rotWithShape="0">
              <a:gsLst>
                <a:gs pos="0">
                  <a:srgbClr val="333333"/>
                </a:gs>
                <a:gs pos="100000">
                  <a:srgbClr val="666666"/>
                </a:gs>
              </a:gsLst>
              <a:lin ang="5400000" scaled="1"/>
            </a:gradFill>
            <a:ln w="25400">
              <a:noFill/>
              <a:miter lim="800000"/>
              <a:headEnd/>
              <a:tailEnd/>
            </a:ln>
          </p:spPr>
          <p:txBody>
            <a:bodyPr lIns="0" tIns="0" rIns="0" bIns="0"/>
            <a:lstStyle/>
            <a:p>
              <a:endParaRPr lang="it-IT"/>
            </a:p>
          </p:txBody>
        </p:sp>
        <p:sp>
          <p:nvSpPr>
            <p:cNvPr id="26651" name="Rectangle 54"/>
            <p:cNvSpPr>
              <a:spLocks/>
            </p:cNvSpPr>
            <p:nvPr/>
          </p:nvSpPr>
          <p:spPr bwMode="auto">
            <a:xfrm>
              <a:off x="12" y="24"/>
              <a:ext cx="1296" cy="232"/>
            </a:xfrm>
            <a:prstGeom prst="rect">
              <a:avLst/>
            </a:prstGeom>
            <a:noFill/>
            <a:ln w="12700">
              <a:noFill/>
              <a:miter lim="800000"/>
              <a:headEnd/>
              <a:tailEnd/>
            </a:ln>
          </p:spPr>
          <p:txBody>
            <a:bodyPr lIns="0" tIns="0" rIns="0" bIns="0" anchor="ctr"/>
            <a:lstStyle/>
            <a:p>
              <a:pPr algn="ctr" defTabSz="642938"/>
              <a:r>
                <a:rPr lang="en-US" sz="1300">
                  <a:solidFill>
                    <a:srgbClr val="FFFFFF"/>
                  </a:solidFill>
                  <a:latin typeface="Gill Sans" charset="0"/>
                  <a:sym typeface="Gill Sans" charset="0"/>
                </a:rPr>
                <a:t>moiré deflectometer</a:t>
              </a:r>
            </a:p>
          </p:txBody>
        </p:sp>
      </p:grpSp>
      <p:sp>
        <p:nvSpPr>
          <p:cNvPr id="26643" name="Rectangle 55"/>
          <p:cNvSpPr>
            <a:spLocks/>
          </p:cNvSpPr>
          <p:nvPr/>
        </p:nvSpPr>
        <p:spPr bwMode="auto">
          <a:xfrm>
            <a:off x="1231900" y="4532313"/>
            <a:ext cx="242888" cy="24923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slit</a:t>
            </a:r>
          </a:p>
        </p:txBody>
      </p:sp>
      <p:sp>
        <p:nvSpPr>
          <p:cNvPr id="26644" name="Line 56"/>
          <p:cNvSpPr>
            <a:spLocks noChangeShapeType="1"/>
          </p:cNvSpPr>
          <p:nvPr/>
        </p:nvSpPr>
        <p:spPr bwMode="auto">
          <a:xfrm>
            <a:off x="1116013" y="4794250"/>
            <a:ext cx="965200" cy="9525"/>
          </a:xfrm>
          <a:prstGeom prst="line">
            <a:avLst/>
          </a:prstGeom>
          <a:noFill/>
          <a:ln w="38100">
            <a:solidFill>
              <a:srgbClr val="FFFFFF"/>
            </a:solidFill>
            <a:round/>
            <a:headEnd/>
            <a:tailEnd/>
          </a:ln>
        </p:spPr>
        <p:txBody>
          <a:bodyPr/>
          <a:lstStyle/>
          <a:p>
            <a:endParaRPr lang="it-IT"/>
          </a:p>
        </p:txBody>
      </p:sp>
      <p:sp>
        <p:nvSpPr>
          <p:cNvPr id="26645" name="Rectangle 57"/>
          <p:cNvSpPr>
            <a:spLocks/>
          </p:cNvSpPr>
          <p:nvPr/>
        </p:nvSpPr>
        <p:spPr bwMode="auto">
          <a:xfrm>
            <a:off x="4267200" y="4532313"/>
            <a:ext cx="242888" cy="249237"/>
          </a:xfrm>
          <a:prstGeom prst="rect">
            <a:avLst/>
          </a:prstGeom>
          <a:noFill/>
          <a:ln w="12700">
            <a:noFill/>
            <a:miter lim="800000"/>
            <a:headEnd/>
            <a:tailEnd/>
          </a:ln>
        </p:spPr>
        <p:txBody>
          <a:bodyPr wrap="none" lIns="0" tIns="0" rIns="0" bIns="0" anchor="ctr">
            <a:spAutoFit/>
          </a:bodyPr>
          <a:lstStyle/>
          <a:p>
            <a:pPr algn="ctr" defTabSz="642938"/>
            <a:r>
              <a:rPr lang="en-US" sz="1300" i="1">
                <a:latin typeface="Gill Sans" charset="0"/>
                <a:sym typeface="Gill Sans" charset="0"/>
              </a:rPr>
              <a:t>slit</a:t>
            </a:r>
          </a:p>
        </p:txBody>
      </p:sp>
      <p:sp>
        <p:nvSpPr>
          <p:cNvPr id="26646" name="Line 58"/>
          <p:cNvSpPr>
            <a:spLocks noChangeShapeType="1"/>
          </p:cNvSpPr>
          <p:nvPr/>
        </p:nvSpPr>
        <p:spPr bwMode="auto">
          <a:xfrm>
            <a:off x="3687763" y="4803775"/>
            <a:ext cx="965200" cy="9525"/>
          </a:xfrm>
          <a:prstGeom prst="line">
            <a:avLst/>
          </a:prstGeom>
          <a:noFill/>
          <a:ln w="38100">
            <a:solidFill>
              <a:srgbClr val="FFFFFF"/>
            </a:solidFill>
            <a:round/>
            <a:headEnd/>
            <a:tailEnd/>
          </a:ln>
        </p:spPr>
        <p:txBody>
          <a:bodyPr/>
          <a:lstStyle/>
          <a:p>
            <a:endParaRPr lang="it-IT"/>
          </a:p>
        </p:txBody>
      </p:sp>
      <p:sp>
        <p:nvSpPr>
          <p:cNvPr id="26647" name="Line 59"/>
          <p:cNvSpPr>
            <a:spLocks noChangeShapeType="1"/>
          </p:cNvSpPr>
          <p:nvPr/>
        </p:nvSpPr>
        <p:spPr bwMode="auto">
          <a:xfrm>
            <a:off x="1544638" y="4803775"/>
            <a:ext cx="2616200" cy="0"/>
          </a:xfrm>
          <a:prstGeom prst="line">
            <a:avLst/>
          </a:prstGeom>
          <a:noFill/>
          <a:ln w="38100">
            <a:solidFill>
              <a:srgbClr val="800000"/>
            </a:solidFill>
            <a:round/>
            <a:headEnd/>
            <a:tailEnd/>
          </a:ln>
        </p:spPr>
        <p:txBody>
          <a:bodyPr/>
          <a:lstStyle/>
          <a:p>
            <a:endParaRPr lang="it-IT"/>
          </a:p>
        </p:txBody>
      </p:sp>
      <p:sp>
        <p:nvSpPr>
          <p:cNvPr id="26648" name="Rectangle 60"/>
          <p:cNvSpPr>
            <a:spLocks/>
          </p:cNvSpPr>
          <p:nvPr/>
        </p:nvSpPr>
        <p:spPr bwMode="auto">
          <a:xfrm rot="-5400000">
            <a:off x="6200776" y="3402012"/>
            <a:ext cx="938212" cy="258763"/>
          </a:xfrm>
          <a:prstGeom prst="rect">
            <a:avLst/>
          </a:prstGeom>
          <a:noFill/>
          <a:ln w="12700">
            <a:noFill/>
            <a:miter lim="800000"/>
            <a:headEnd/>
            <a:tailEnd/>
          </a:ln>
        </p:spPr>
        <p:txBody>
          <a:bodyPr wrap="none" lIns="0" tIns="0" rIns="0" bIns="0" anchor="ctr">
            <a:spAutoFit/>
          </a:bodyPr>
          <a:lstStyle/>
          <a:p>
            <a:pPr algn="ctr" defTabSz="642938"/>
            <a:r>
              <a:rPr lang="en-US" sz="1300" b="1" i="1">
                <a:solidFill>
                  <a:srgbClr val="800000"/>
                </a:solidFill>
                <a:latin typeface="Gill Sans" charset="0"/>
                <a:sym typeface="Gill Sans" charset="0"/>
              </a:rPr>
              <a:t>fringe shift</a:t>
            </a:r>
          </a:p>
        </p:txBody>
      </p:sp>
      <p:sp>
        <p:nvSpPr>
          <p:cNvPr id="26649" name="Text Box 61"/>
          <p:cNvSpPr txBox="1">
            <a:spLocks noChangeArrowheads="1"/>
          </p:cNvSpPr>
          <p:nvPr/>
        </p:nvSpPr>
        <p:spPr bwMode="auto">
          <a:xfrm>
            <a:off x="4791075" y="5067300"/>
            <a:ext cx="952500" cy="641350"/>
          </a:xfrm>
          <a:prstGeom prst="rect">
            <a:avLst/>
          </a:prstGeom>
          <a:noFill/>
          <a:ln w="9525">
            <a:noFill/>
            <a:miter lim="800000"/>
            <a:headEnd/>
            <a:tailEnd/>
          </a:ln>
        </p:spPr>
        <p:txBody>
          <a:bodyPr>
            <a:spAutoFit/>
          </a:bodyPr>
          <a:lstStyle/>
          <a:p>
            <a:pPr>
              <a:spcBef>
                <a:spcPct val="50000"/>
              </a:spcBef>
            </a:pPr>
            <a:r>
              <a:rPr lang="en-US"/>
              <a:t>Fringe shift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egnaposto data 3"/>
          <p:cNvSpPr>
            <a:spLocks noGrp="1"/>
          </p:cNvSpPr>
          <p:nvPr>
            <p:ph type="dt" sz="quarter" idx="10"/>
          </p:nvPr>
        </p:nvSpPr>
        <p:spPr>
          <a:noFill/>
        </p:spPr>
        <p:txBody>
          <a:bodyPr/>
          <a:lstStyle/>
          <a:p>
            <a:fld id="{C3457042-A5C8-47D9-8826-A4C4528E8D9E}" type="datetime1">
              <a:rPr lang="en-US" smtClean="0"/>
              <a:t>10/3/2012</a:t>
            </a:fld>
            <a:endParaRPr lang="it-IT" smtClean="0"/>
          </a:p>
        </p:txBody>
      </p:sp>
      <p:sp>
        <p:nvSpPr>
          <p:cNvPr id="28675"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8676" name="Text Box 4"/>
          <p:cNvSpPr txBox="1">
            <a:spLocks noChangeArrowheads="1"/>
          </p:cNvSpPr>
          <p:nvPr/>
        </p:nvSpPr>
        <p:spPr bwMode="auto">
          <a:xfrm>
            <a:off x="2133600" y="285750"/>
            <a:ext cx="5153025" cy="457200"/>
          </a:xfrm>
          <a:prstGeom prst="rect">
            <a:avLst/>
          </a:prstGeom>
          <a:solidFill>
            <a:srgbClr val="FFCC00"/>
          </a:solidFill>
          <a:ln w="9525">
            <a:noFill/>
            <a:miter lim="800000"/>
            <a:headEnd/>
            <a:tailEnd/>
          </a:ln>
        </p:spPr>
        <p:txBody>
          <a:bodyPr>
            <a:spAutoFit/>
          </a:bodyPr>
          <a:lstStyle/>
          <a:p>
            <a:pPr algn="ctr">
              <a:spcBef>
                <a:spcPct val="50000"/>
              </a:spcBef>
            </a:pPr>
            <a:r>
              <a:rPr lang="en-US" sz="2400"/>
              <a:t>Conclusions</a:t>
            </a:r>
          </a:p>
        </p:txBody>
      </p:sp>
      <p:sp>
        <p:nvSpPr>
          <p:cNvPr id="28677" name="Text Box 11"/>
          <p:cNvSpPr txBox="1">
            <a:spLocks noChangeArrowheads="1"/>
          </p:cNvSpPr>
          <p:nvPr/>
        </p:nvSpPr>
        <p:spPr bwMode="auto">
          <a:xfrm>
            <a:off x="333375" y="1095375"/>
            <a:ext cx="8410575" cy="2017713"/>
          </a:xfrm>
          <a:prstGeom prst="rect">
            <a:avLst/>
          </a:prstGeom>
          <a:noFill/>
          <a:ln w="9525">
            <a:noFill/>
            <a:miter lim="800000"/>
            <a:headEnd/>
            <a:tailEnd/>
          </a:ln>
        </p:spPr>
        <p:txBody>
          <a:bodyPr>
            <a:spAutoFit/>
          </a:bodyPr>
          <a:lstStyle/>
          <a:p>
            <a:pPr>
              <a:spcBef>
                <a:spcPct val="50000"/>
              </a:spcBef>
            </a:pPr>
            <a:r>
              <a:rPr lang="en-US"/>
              <a:t>AEGIS to develop a new “staged approach” to antimatter studies</a:t>
            </a:r>
          </a:p>
          <a:p>
            <a:pPr>
              <a:spcBef>
                <a:spcPct val="50000"/>
              </a:spcBef>
            </a:pPr>
            <a:r>
              <a:rPr lang="en-US"/>
              <a:t>Produce a beam of cold Antihydrogen starting from ultracold protons</a:t>
            </a:r>
          </a:p>
          <a:p>
            <a:pPr>
              <a:spcBef>
                <a:spcPct val="50000"/>
              </a:spcBef>
            </a:pPr>
            <a:r>
              <a:rPr lang="en-US"/>
              <a:t>Stark-effect accelerate Antihydrogen atoms</a:t>
            </a:r>
          </a:p>
          <a:p>
            <a:pPr>
              <a:spcBef>
                <a:spcPct val="50000"/>
              </a:spcBef>
            </a:pPr>
            <a:r>
              <a:rPr lang="en-US"/>
              <a:t>Let the beam fall in a Moire’ deflectometer</a:t>
            </a:r>
          </a:p>
          <a:p>
            <a:pPr>
              <a:spcBef>
                <a:spcPct val="50000"/>
              </a:spcBef>
            </a:pPr>
            <a:r>
              <a:rPr lang="en-US"/>
              <a:t>Measure the fringe shift and the arrival times on the final detector</a:t>
            </a:r>
          </a:p>
        </p:txBody>
      </p:sp>
      <p:sp>
        <p:nvSpPr>
          <p:cNvPr id="28678" name="Text Box 12"/>
          <p:cNvSpPr txBox="1">
            <a:spLocks noChangeArrowheads="1"/>
          </p:cNvSpPr>
          <p:nvPr/>
        </p:nvSpPr>
        <p:spPr bwMode="auto">
          <a:xfrm>
            <a:off x="438150" y="3448050"/>
            <a:ext cx="8258175" cy="366713"/>
          </a:xfrm>
          <a:prstGeom prst="rect">
            <a:avLst/>
          </a:prstGeom>
          <a:solidFill>
            <a:srgbClr val="FF0000"/>
          </a:solidFill>
          <a:ln w="9525">
            <a:noFill/>
            <a:miter lim="800000"/>
            <a:headEnd/>
            <a:tailEnd/>
          </a:ln>
        </p:spPr>
        <p:txBody>
          <a:bodyPr>
            <a:spAutoFit/>
          </a:bodyPr>
          <a:lstStyle/>
          <a:p>
            <a:pPr>
              <a:spcBef>
                <a:spcPct val="50000"/>
              </a:spcBef>
            </a:pPr>
            <a:r>
              <a:rPr lang="en-US"/>
              <a:t>Goal: 1% precision in the measurement of g for Antihydrogen</a:t>
            </a:r>
          </a:p>
        </p:txBody>
      </p:sp>
      <p:sp>
        <p:nvSpPr>
          <p:cNvPr id="28679" name="Text Box 13"/>
          <p:cNvSpPr txBox="1">
            <a:spLocks noChangeArrowheads="1"/>
          </p:cNvSpPr>
          <p:nvPr/>
        </p:nvSpPr>
        <p:spPr bwMode="auto">
          <a:xfrm>
            <a:off x="438150" y="4105275"/>
            <a:ext cx="8258175" cy="1604963"/>
          </a:xfrm>
          <a:prstGeom prst="rect">
            <a:avLst/>
          </a:prstGeom>
          <a:noFill/>
          <a:ln w="9525">
            <a:noFill/>
            <a:miter lim="800000"/>
            <a:headEnd/>
            <a:tailEnd/>
          </a:ln>
        </p:spPr>
        <p:txBody>
          <a:bodyPr>
            <a:spAutoFit/>
          </a:bodyPr>
          <a:lstStyle/>
          <a:p>
            <a:pPr>
              <a:spcBef>
                <a:spcPct val="50000"/>
              </a:spcBef>
            </a:pPr>
            <a:r>
              <a:rPr lang="en-US"/>
              <a:t>Experiment approved at CERN</a:t>
            </a:r>
          </a:p>
          <a:p>
            <a:pPr>
              <a:spcBef>
                <a:spcPct val="50000"/>
              </a:spcBef>
            </a:pPr>
            <a:r>
              <a:rPr lang="en-US"/>
              <a:t>…and by various funding agencies</a:t>
            </a:r>
          </a:p>
          <a:p>
            <a:pPr>
              <a:spcBef>
                <a:spcPct val="50000"/>
              </a:spcBef>
            </a:pPr>
            <a:r>
              <a:rPr lang="en-US"/>
              <a:t>Installation in experimental Hall began in 2011</a:t>
            </a:r>
          </a:p>
          <a:p>
            <a:pPr>
              <a:spcBef>
                <a:spcPct val="50000"/>
              </a:spcBef>
            </a:pPr>
            <a:r>
              <a:rPr lang="en-US"/>
              <a:t>Physics to begin in 2012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290A2EB8-A4FD-48B7-83B0-5ABAE61F69EB}" type="datetime1">
              <a:rPr lang="en-US" smtClean="0"/>
              <a:t>10/3/2012</a:t>
            </a:fld>
            <a:endParaRPr lang="it-IT" smtClean="0"/>
          </a:p>
        </p:txBody>
      </p:sp>
      <p:pic>
        <p:nvPicPr>
          <p:cNvPr id="67586" name="Picture 2"/>
          <p:cNvPicPr>
            <a:picLocks noChangeAspect="1" noChangeArrowheads="1"/>
          </p:cNvPicPr>
          <p:nvPr/>
        </p:nvPicPr>
        <p:blipFill>
          <a:blip r:embed="rId3" cstate="print"/>
          <a:srcRect/>
          <a:stretch>
            <a:fillRect/>
          </a:stretch>
        </p:blipFill>
        <p:spPr bwMode="auto">
          <a:xfrm>
            <a:off x="559308" y="774192"/>
            <a:ext cx="7391400" cy="5334000"/>
          </a:xfrm>
          <a:prstGeom prst="rect">
            <a:avLst/>
          </a:prstGeom>
          <a:noFill/>
          <a:ln w="9525">
            <a:solidFill>
              <a:schemeClr val="tx1"/>
            </a:solidFill>
            <a:miter lim="800000"/>
            <a:headEnd/>
            <a:tailEnd/>
          </a:ln>
        </p:spPr>
      </p:pic>
      <p:sp>
        <p:nvSpPr>
          <p:cNvPr id="5" name="CasellaDiTesto 4"/>
          <p:cNvSpPr txBox="1"/>
          <p:nvPr/>
        </p:nvSpPr>
        <p:spPr>
          <a:xfrm>
            <a:off x="573024" y="219456"/>
            <a:ext cx="5547360" cy="369332"/>
          </a:xfrm>
          <a:prstGeom prst="rect">
            <a:avLst/>
          </a:prstGeom>
          <a:solidFill>
            <a:srgbClr val="FFFF00"/>
          </a:solidFill>
          <a:ln>
            <a:solidFill>
              <a:schemeClr val="tx1"/>
            </a:solidFill>
          </a:ln>
        </p:spPr>
        <p:txBody>
          <a:bodyPr wrap="square" rtlCol="0">
            <a:spAutoFit/>
          </a:bodyPr>
          <a:lstStyle/>
          <a:p>
            <a:r>
              <a:rPr lang="it-IT" dirty="0" err="1" smtClean="0"/>
              <a:t>Antiprotons</a:t>
            </a:r>
            <a:r>
              <a:rPr lang="it-IT" dirty="0" smtClean="0"/>
              <a:t>: </a:t>
            </a:r>
            <a:r>
              <a:rPr lang="it-IT" dirty="0" err="1" smtClean="0"/>
              <a:t>how</a:t>
            </a:r>
            <a:r>
              <a:rPr lang="it-IT" dirty="0" smtClean="0"/>
              <a:t> </a:t>
            </a:r>
            <a:r>
              <a:rPr lang="it-IT" dirty="0" err="1" smtClean="0"/>
              <a:t>to</a:t>
            </a:r>
            <a:r>
              <a:rPr lang="it-IT" dirty="0" smtClean="0"/>
              <a:t> produce the </a:t>
            </a:r>
            <a:r>
              <a:rPr lang="it-IT" dirty="0" err="1" smtClean="0"/>
              <a:t>essential</a:t>
            </a:r>
            <a:r>
              <a:rPr lang="it-IT" dirty="0" smtClean="0"/>
              <a:t> </a:t>
            </a:r>
            <a:r>
              <a:rPr lang="it-IT" dirty="0" err="1" smtClean="0"/>
              <a:t>ingredient</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en-US" smtClean="0"/>
              <a:t>University of Maryland - 3-Oct-12</a:t>
            </a:r>
            <a:endParaRPr lang="it-IT" smtClean="0"/>
          </a:p>
        </p:txBody>
      </p:sp>
      <p:sp>
        <p:nvSpPr>
          <p:cNvPr id="22534" name="Segnaposto data 69"/>
          <p:cNvSpPr>
            <a:spLocks noGrp="1"/>
          </p:cNvSpPr>
          <p:nvPr>
            <p:ph type="dt" sz="quarter" idx="10"/>
          </p:nvPr>
        </p:nvSpPr>
        <p:spPr>
          <a:noFill/>
        </p:spPr>
        <p:txBody>
          <a:bodyPr/>
          <a:lstStyle/>
          <a:p>
            <a:fld id="{52B22CD0-7C3E-473B-B7A3-B734E5B234D2}" type="datetime1">
              <a:rPr lang="en-US" smtClean="0"/>
              <a:t>10/3/2012</a:t>
            </a:fld>
            <a:endParaRPr lang="it-IT" smtClean="0"/>
          </a:p>
        </p:txBody>
      </p:sp>
      <p:pic>
        <p:nvPicPr>
          <p:cNvPr id="68610" name="Picture 2"/>
          <p:cNvPicPr>
            <a:picLocks noChangeAspect="1" noChangeArrowheads="1"/>
          </p:cNvPicPr>
          <p:nvPr/>
        </p:nvPicPr>
        <p:blipFill>
          <a:blip r:embed="rId3" cstate="print"/>
          <a:srcRect/>
          <a:stretch>
            <a:fillRect/>
          </a:stretch>
        </p:blipFill>
        <p:spPr bwMode="auto">
          <a:xfrm>
            <a:off x="521174" y="569976"/>
            <a:ext cx="7905403" cy="541629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piè di pagina 3"/>
          <p:cNvSpPr>
            <a:spLocks noGrp="1"/>
          </p:cNvSpPr>
          <p:nvPr>
            <p:ph type="ftr" sz="quarter" idx="11"/>
          </p:nvPr>
        </p:nvSpPr>
        <p:spPr>
          <a:noFill/>
        </p:spPr>
        <p:txBody>
          <a:bodyPr/>
          <a:lstStyle/>
          <a:p>
            <a:r>
              <a:rPr lang="en-US" smtClean="0"/>
              <a:t>University of Maryland - 3-Oct-12</a:t>
            </a:r>
            <a:endParaRPr lang="it-IT" smtClean="0"/>
          </a:p>
        </p:txBody>
      </p:sp>
      <p:sp>
        <p:nvSpPr>
          <p:cNvPr id="13315" name="Rectangle 2"/>
          <p:cNvSpPr>
            <a:spLocks noGrp="1" noChangeArrowheads="1"/>
          </p:cNvSpPr>
          <p:nvPr>
            <p:ph type="title"/>
          </p:nvPr>
        </p:nvSpPr>
        <p:spPr>
          <a:xfrm>
            <a:off x="457200" y="274638"/>
            <a:ext cx="8229600" cy="542925"/>
          </a:xfrm>
        </p:spPr>
        <p:txBody>
          <a:bodyPr/>
          <a:lstStyle/>
          <a:p>
            <a:pPr eaLnBrk="1" hangingPunct="1"/>
            <a:r>
              <a:rPr lang="it-IT" sz="2400" smtClean="0"/>
              <a:t>AD (Antiproton Decelerator) at CERN</a:t>
            </a:r>
            <a:endParaRPr lang="en-US" sz="2400" smtClean="0"/>
          </a:p>
        </p:txBody>
      </p:sp>
      <p:pic>
        <p:nvPicPr>
          <p:cNvPr id="116751" name="Picture 15"/>
          <p:cNvPicPr>
            <a:picLocks noChangeAspect="1" noChangeArrowheads="1"/>
          </p:cNvPicPr>
          <p:nvPr/>
        </p:nvPicPr>
        <p:blipFill>
          <a:blip r:embed="rId3" cstate="print"/>
          <a:srcRect/>
          <a:stretch>
            <a:fillRect/>
          </a:stretch>
        </p:blipFill>
        <p:spPr bwMode="auto">
          <a:xfrm>
            <a:off x="1104900" y="1668463"/>
            <a:ext cx="6826250" cy="4440237"/>
          </a:xfrm>
          <a:prstGeom prst="rect">
            <a:avLst/>
          </a:prstGeom>
          <a:noFill/>
          <a:ln w="9525">
            <a:noFill/>
            <a:miter lim="800000"/>
            <a:headEnd/>
            <a:tailEnd/>
          </a:ln>
        </p:spPr>
      </p:pic>
      <p:sp>
        <p:nvSpPr>
          <p:cNvPr id="13317" name="Text Box 16"/>
          <p:cNvSpPr txBox="1">
            <a:spLocks noChangeArrowheads="1"/>
          </p:cNvSpPr>
          <p:nvPr/>
        </p:nvSpPr>
        <p:spPr bwMode="auto">
          <a:xfrm>
            <a:off x="533400" y="1066800"/>
            <a:ext cx="8067675" cy="369332"/>
          </a:xfrm>
          <a:prstGeom prst="rect">
            <a:avLst/>
          </a:prstGeom>
          <a:solidFill>
            <a:srgbClr val="FFCC00"/>
          </a:solidFill>
          <a:ln w="9525">
            <a:noFill/>
            <a:miter lim="800000"/>
            <a:headEnd/>
            <a:tailEnd/>
          </a:ln>
        </p:spPr>
        <p:txBody>
          <a:bodyPr>
            <a:spAutoFit/>
          </a:bodyPr>
          <a:lstStyle/>
          <a:p>
            <a:pPr algn="ctr">
              <a:spcBef>
                <a:spcPct val="50000"/>
              </a:spcBef>
            </a:pPr>
            <a:r>
              <a:rPr lang="en-US" dirty="0"/>
              <a:t>3 x 10</a:t>
            </a:r>
            <a:r>
              <a:rPr lang="en-US" baseline="30000" dirty="0"/>
              <a:t>7</a:t>
            </a:r>
            <a:r>
              <a:rPr lang="en-US" dirty="0"/>
              <a:t> antiprotons / 100 sec	6 </a:t>
            </a:r>
            <a:r>
              <a:rPr lang="en-US" dirty="0" err="1"/>
              <a:t>MeV</a:t>
            </a:r>
            <a:r>
              <a:rPr lang="en-US" dirty="0"/>
              <a:t>	</a:t>
            </a:r>
            <a:r>
              <a:rPr lang="en-US" dirty="0" smtClean="0"/>
              <a:t>         (trap 10</a:t>
            </a:r>
            <a:r>
              <a:rPr lang="en-US" baseline="30000" dirty="0" smtClean="0"/>
              <a:t>4</a:t>
            </a:r>
            <a:r>
              <a:rPr lang="en-US" dirty="0" smtClean="0"/>
              <a:t> </a:t>
            </a:r>
            <a:r>
              <a:rPr lang="en-US" dirty="0" err="1" smtClean="0"/>
              <a:t>pbar</a:t>
            </a:r>
            <a:r>
              <a:rPr lang="en-US" dirty="0" smtClean="0"/>
              <a:t> </a:t>
            </a:r>
            <a:r>
              <a:rPr lang="en-US" dirty="0"/>
              <a:t>/ 100 </a:t>
            </a:r>
            <a:r>
              <a:rPr lang="en-US" dirty="0" smtClean="0"/>
              <a:t>sec)</a:t>
            </a:r>
            <a:endParaRPr lang="en-US" dirty="0"/>
          </a:p>
        </p:txBody>
      </p:sp>
      <p:sp>
        <p:nvSpPr>
          <p:cNvPr id="13319" name="Segnaposto data 6"/>
          <p:cNvSpPr>
            <a:spLocks noGrp="1"/>
          </p:cNvSpPr>
          <p:nvPr>
            <p:ph type="dt" sz="quarter" idx="10"/>
          </p:nvPr>
        </p:nvSpPr>
        <p:spPr>
          <a:noFill/>
        </p:spPr>
        <p:txBody>
          <a:bodyPr/>
          <a:lstStyle/>
          <a:p>
            <a:fld id="{F08C9D00-2630-40E2-AF4F-DDC0E16ECC28}" type="datetime1">
              <a:rPr lang="en-US" smtClean="0"/>
              <a:t>10/3/2012</a:t>
            </a:fld>
            <a:endParaRPr lang="it-IT"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751"/>
                                        </p:tgtEl>
                                        <p:attrNameLst>
                                          <p:attrName>style.visibility</p:attrName>
                                        </p:attrNameLst>
                                      </p:cBhvr>
                                      <p:to>
                                        <p:strVal val="visible"/>
                                      </p:to>
                                    </p:set>
                                    <p:animEffect transition="in" filter="fade">
                                      <p:cBhvr>
                                        <p:cTn id="7" dur="500"/>
                                        <p:tgtEl>
                                          <p:spTgt spid="116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46189</TotalTime>
  <Words>3662</Words>
  <Application>Microsoft Office PowerPoint</Application>
  <PresentationFormat>Presentazione su schermo (4:3)</PresentationFormat>
  <Paragraphs>632</Paragraphs>
  <Slides>64</Slides>
  <Notes>64</Notes>
  <HiddenSlides>0</HiddenSlides>
  <MMClips>0</MMClips>
  <ScaleCrop>false</ScaleCrop>
  <HeadingPairs>
    <vt:vector size="6" baseType="variant">
      <vt:variant>
        <vt:lpstr>Tema</vt:lpstr>
      </vt:variant>
      <vt:variant>
        <vt:i4>1</vt:i4>
      </vt:variant>
      <vt:variant>
        <vt:lpstr>Server OLE incorporati</vt:lpstr>
      </vt:variant>
      <vt:variant>
        <vt:i4>5</vt:i4>
      </vt:variant>
      <vt:variant>
        <vt:lpstr>Titoli diapositive</vt:lpstr>
      </vt:variant>
      <vt:variant>
        <vt:i4>64</vt:i4>
      </vt:variant>
    </vt:vector>
  </HeadingPairs>
  <TitlesOfParts>
    <vt:vector size="70" baseType="lpstr">
      <vt:lpstr>Default Design</vt:lpstr>
      <vt:lpstr>Bitmap Image</vt:lpstr>
      <vt:lpstr>Equazione</vt:lpstr>
      <vt:lpstr>Equation</vt:lpstr>
      <vt:lpstr>MathType 5.0 Equation</vt:lpstr>
      <vt:lpstr>Microsoft Equation 3.0</vt:lpstr>
      <vt:lpstr>Properties of antimatter studied at the CERN Antiproton Decelerator</vt:lpstr>
      <vt:lpstr>Diapositiva 2</vt:lpstr>
      <vt:lpstr>Diapositiva 3</vt:lpstr>
      <vt:lpstr>Diapositiva 4</vt:lpstr>
      <vt:lpstr>Diapositiva 5</vt:lpstr>
      <vt:lpstr>History of Antimatter in a slide</vt:lpstr>
      <vt:lpstr>Diapositiva 7</vt:lpstr>
      <vt:lpstr>Diapositiva 8</vt:lpstr>
      <vt:lpstr>AD (Antiproton Decelerator) at CERN</vt:lpstr>
      <vt:lpstr>Diapositiva 10</vt:lpstr>
      <vt:lpstr>Diapositiva 11</vt:lpstr>
      <vt:lpstr>Diapositiva 12</vt:lpstr>
      <vt:lpstr>Diapositiva 13</vt:lpstr>
      <vt:lpstr>Diapositiva 14</vt:lpstr>
      <vt:lpstr>Diapositiva 15</vt:lpstr>
      <vt:lpstr>Diapositiva 16</vt:lpstr>
      <vt:lpstr>Gravitational Physics: Weak Equivalence Principle</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Positrons and Positronium (Ps) production</vt:lpstr>
      <vt:lpstr>Diapositiva 56</vt:lpstr>
      <vt:lpstr>Diapositiva 57</vt:lpstr>
      <vt:lpstr>Diapositiva 58</vt:lpstr>
      <vt:lpstr>Diapositiva 59</vt:lpstr>
      <vt:lpstr>Diapositiva 60</vt:lpstr>
      <vt:lpstr>Diapositiva 61</vt:lpstr>
      <vt:lpstr>Diapositiva 62</vt:lpstr>
      <vt:lpstr>Diapositiva 63</vt:lpstr>
      <vt:lpstr>Diapositiva 64</vt:lpstr>
    </vt:vector>
  </TitlesOfParts>
  <Company>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c:creator>
  <cp:lastModifiedBy>Marco</cp:lastModifiedBy>
  <cp:revision>217</cp:revision>
  <dcterms:created xsi:type="dcterms:W3CDTF">2007-09-06T13:40:45Z</dcterms:created>
  <dcterms:modified xsi:type="dcterms:W3CDTF">2012-10-03T14:34:10Z</dcterms:modified>
</cp:coreProperties>
</file>